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68"/>
  </p:notesMasterIdLst>
  <p:sldIdLst>
    <p:sldId id="256" r:id="rId3"/>
    <p:sldId id="312" r:id="rId4"/>
    <p:sldId id="319" r:id="rId5"/>
    <p:sldId id="257" r:id="rId6"/>
    <p:sldId id="258" r:id="rId7"/>
    <p:sldId id="259" r:id="rId8"/>
    <p:sldId id="313" r:id="rId9"/>
    <p:sldId id="314" r:id="rId10"/>
    <p:sldId id="315" r:id="rId11"/>
    <p:sldId id="261" r:id="rId12"/>
    <p:sldId id="260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16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20" r:id="rId46"/>
    <p:sldId id="321" r:id="rId47"/>
    <p:sldId id="322" r:id="rId48"/>
    <p:sldId id="293" r:id="rId49"/>
    <p:sldId id="317" r:id="rId50"/>
    <p:sldId id="294" r:id="rId51"/>
    <p:sldId id="309" r:id="rId52"/>
    <p:sldId id="318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je+DekEwSKFOqwfjbwdx6iC2XH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36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278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773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662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4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54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8"/>
          <p:cNvPicPr preferRelativeResize="0"/>
          <p:nvPr/>
        </p:nvPicPr>
        <p:blipFill rotWithShape="1">
          <a:blip r:embed="rId2">
            <a:alphaModFix/>
          </a:blip>
          <a:srcRect l="8709" t="24905" r="10063" b="3774"/>
          <a:stretch/>
        </p:blipFill>
        <p:spPr>
          <a:xfrm>
            <a:off x="0" y="0"/>
            <a:ext cx="12192000" cy="602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8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58"/>
          <p:cNvSpPr/>
          <p:nvPr/>
        </p:nvSpPr>
        <p:spPr>
          <a:xfrm>
            <a:off x="-12192" y="6063680"/>
            <a:ext cx="3157728" cy="794320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58"/>
          <p:cNvSpPr/>
          <p:nvPr/>
        </p:nvSpPr>
        <p:spPr>
          <a:xfrm>
            <a:off x="3145536" y="6063680"/>
            <a:ext cx="9058656" cy="794320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58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8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8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66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66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66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66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6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" name="Google Shape;96;p66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6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8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8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8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68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6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68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59"/>
          <p:cNvSpPr/>
          <p:nvPr/>
        </p:nvSpPr>
        <p:spPr>
          <a:xfrm>
            <a:off x="0" y="0"/>
            <a:ext cx="12192000" cy="685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59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  <a:defRPr b="1">
                <a:solidFill>
                  <a:srgbClr val="2664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909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■"/>
              <a:defRPr/>
            </a:lvl1pPr>
            <a:lvl2pPr marL="914400" lvl="1" indent="-344169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■"/>
              <a:defRPr/>
            </a:lvl2pPr>
            <a:lvl3pPr marL="1371600" lvl="2" indent="-338137" algn="l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725"/>
              <a:buFont typeface="Noto Sans Symbols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0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" name="Google Shape;39;p60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" name="Google Shape;40;p60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60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7"/>
          <p:cNvPicPr preferRelativeResize="0"/>
          <p:nvPr/>
        </p:nvPicPr>
        <p:blipFill rotWithShape="1">
          <a:blip r:embed="rId2">
            <a:alphaModFix/>
          </a:blip>
          <a:srcRect l="8709" t="24905" r="10063" b="3774"/>
          <a:stretch/>
        </p:blipFill>
        <p:spPr>
          <a:xfrm>
            <a:off x="0" y="0"/>
            <a:ext cx="12192000" cy="602845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57"/>
          <p:cNvSpPr/>
          <p:nvPr/>
        </p:nvSpPr>
        <p:spPr>
          <a:xfrm>
            <a:off x="-12192" y="6063680"/>
            <a:ext cx="3157728" cy="794320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57"/>
          <p:cNvSpPr/>
          <p:nvPr/>
        </p:nvSpPr>
        <p:spPr>
          <a:xfrm>
            <a:off x="3145536" y="6063680"/>
            <a:ext cx="9058656" cy="794320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" name="Google Shape;55;p57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7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3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5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" name="Google Shape;85;p65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qpweb.lancs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ctrTitle"/>
          </p:nvPr>
        </p:nvSpPr>
        <p:spPr>
          <a:xfrm>
            <a:off x="2208819" y="2773523"/>
            <a:ext cx="7466681" cy="7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3F3F3F"/>
              </a:buClr>
              <a:buSzPts val="2800"/>
            </a:pPr>
            <a:r>
              <a:rPr lang="en-US" altLang="zh-TW" sz="2800" dirty="0">
                <a:solidFill>
                  <a:srgbClr val="3F3F3F"/>
                </a:solidFill>
              </a:rPr>
              <a:t>2022</a:t>
            </a:r>
            <a:r>
              <a:rPr lang="zh-TW" altLang="en-US" sz="2800" dirty="0">
                <a:solidFill>
                  <a:srgbClr val="3F3F3F"/>
                </a:solidFill>
              </a:rPr>
              <a:t>華語文教育課程指引與語料庫應用工作坊</a:t>
            </a:r>
            <a:endParaRPr b="1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4385907" y="3886048"/>
            <a:ext cx="3112504" cy="60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rgbClr val="26648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白明弘</a:t>
            </a:r>
            <a:endParaRPr sz="3200" b="0" i="0" u="none" strike="noStrike" cap="none">
              <a:solidFill>
                <a:srgbClr val="26648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4223792" y="6237312"/>
            <a:ext cx="6001169" cy="53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zh-TW" sz="21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國家教育研究院語文教育及編譯研究中心</a:t>
            </a:r>
            <a:endParaRPr sz="21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5"/>
              <a:buFont typeface="Arial"/>
              <a:buNone/>
            </a:pPr>
            <a:endParaRPr sz="1275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551384" y="5877272"/>
            <a:ext cx="2016224" cy="9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5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5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TW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altLang="zh-TW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.0</a:t>
            </a:r>
            <a:r>
              <a:rPr lang="en-US" altLang="zh-TW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.1</a:t>
            </a:r>
            <a:r>
              <a:rPr lang="en-US" altLang="zh-TW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"/>
          <p:cNvCxnSpPr/>
          <p:nvPr/>
        </p:nvCxnSpPr>
        <p:spPr>
          <a:xfrm>
            <a:off x="0" y="3573016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"/>
          <p:cNvSpPr txBox="1"/>
          <p:nvPr/>
        </p:nvSpPr>
        <p:spPr>
          <a:xfrm>
            <a:off x="2208819" y="1975465"/>
            <a:ext cx="7466681" cy="7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sz="4400" b="1" i="0" u="none" strike="noStrike" cap="none">
                <a:solidFill>
                  <a:srgbClr val="2664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系統進階實作</a:t>
            </a:r>
            <a:endParaRPr sz="4400" b="1" i="0" u="none" strike="noStrike" cap="none">
              <a:solidFill>
                <a:srgbClr val="26648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1919536" y="228600"/>
            <a:ext cx="97685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CQPweb</a:t>
            </a:r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1"/>
          </p:nvPr>
        </p:nvSpPr>
        <p:spPr>
          <a:xfrm>
            <a:off x="1631504" y="1320552"/>
            <a:ext cx="929317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英國蘭開斯特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大學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h</a:t>
            </a:r>
            <a:r>
              <a:rPr lang="zh-TW" dirty="0">
                <a:latin typeface="Arial"/>
                <a:ea typeface="Arial"/>
                <a:cs typeface="Arial"/>
                <a:sym typeface="Arial"/>
                <a:hlinkClick r:id="rId3"/>
              </a:rPr>
              <a:t>ttps://cqpweb.lancs.ac.uk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/</a:t>
            </a:r>
            <a:endParaRPr lang="en-US" altLang="zh-TW" dirty="0" smtClean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/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提供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數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種</a:t>
            </a: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語言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， </a:t>
            </a:r>
            <a:r>
              <a:rPr lang="en-US" altLang="zh-TW" dirty="0"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多種語料庫</a:t>
            </a:r>
            <a:endParaRPr lang="zh-TW" altLang="en-US"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267" y="2735329"/>
            <a:ext cx="7560840" cy="3744416"/>
          </a:xfrm>
          <a:prstGeom prst="rect">
            <a:avLst/>
          </a:prstGeom>
          <a:noFill/>
          <a:ln w="57150" cap="flat" cmpd="sng">
            <a:solidFill>
              <a:srgbClr val="26648C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56;p5"/>
          <p:cNvSpPr/>
          <p:nvPr/>
        </p:nvSpPr>
        <p:spPr>
          <a:xfrm>
            <a:off x="1720618" y="1601777"/>
            <a:ext cx="6696744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720618" y="2747941"/>
            <a:ext cx="6696744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1733802" y="3867950"/>
            <a:ext cx="6696744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2039576" y="287896"/>
            <a:ext cx="964848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b="1" dirty="0" smtClean="0">
                <a:solidFill>
                  <a:srgbClr val="26648C"/>
                </a:solidFill>
                <a:latin typeface="Arial"/>
                <a:ea typeface="Arial"/>
                <a:cs typeface="Arial"/>
                <a:sym typeface="Arial"/>
              </a:rPr>
              <a:t>vs </a:t>
            </a:r>
            <a:r>
              <a:rPr lang="zh-TW" b="1" dirty="0">
                <a:solidFill>
                  <a:srgbClr val="26648C"/>
                </a:solidFill>
                <a:latin typeface="Arial"/>
                <a:ea typeface="Arial"/>
                <a:cs typeface="Arial"/>
                <a:sym typeface="Arial"/>
              </a:rPr>
              <a:t>選單式檢索</a:t>
            </a:r>
            <a:endParaRPr dirty="0"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1720618" y="2654419"/>
            <a:ext cx="81534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■"/>
            </a:pPr>
            <a:r>
              <a:rPr lang="zh-TW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CQP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[word="感染"&amp;pos="VJ"]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566" y="4592874"/>
            <a:ext cx="8750698" cy="1852562"/>
          </a:xfrm>
          <a:prstGeom prst="rect">
            <a:avLst/>
          </a:prstGeom>
          <a:noFill/>
          <a:ln w="57150" cap="flat" cmpd="sng">
            <a:solidFill>
              <a:srgbClr val="26648C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1" name="Google Shape;161;p5"/>
          <p:cNvSpPr txBox="1"/>
          <p:nvPr/>
        </p:nvSpPr>
        <p:spPr>
          <a:xfrm>
            <a:off x="1720618" y="3809724"/>
            <a:ext cx="8153400" cy="165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■"/>
            </a:pPr>
            <a:r>
              <a:rPr lang="zh-TW" sz="32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選單式檢索</a:t>
            </a:r>
            <a:endParaRPr sz="32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" name="Google Shape;159;p5"/>
          <p:cNvSpPr txBox="1">
            <a:spLocks/>
          </p:cNvSpPr>
          <p:nvPr/>
        </p:nvSpPr>
        <p:spPr>
          <a:xfrm>
            <a:off x="1720618" y="1540467"/>
            <a:ext cx="81534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320040" indent="-320040">
              <a:spcBef>
                <a:spcPts val="0"/>
              </a:spcBef>
              <a:buSzPts val="1920"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簡易查詢</a:t>
            </a:r>
            <a:endParaRPr 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0080" lvl="1" indent="-274320"/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感染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_VJ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2136648" y="228600"/>
            <a:ext cx="955141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/>
              <a:t>檢索語言的優點</a:t>
            </a:r>
            <a:endParaRPr dirty="0"/>
          </a:p>
        </p:txBody>
      </p:sp>
      <p:sp>
        <p:nvSpPr>
          <p:cNvPr id="184" name="Google Shape;184;p8"/>
          <p:cNvSpPr txBox="1">
            <a:spLocks noGrp="1"/>
          </p:cNvSpPr>
          <p:nvPr>
            <p:ph type="body" idx="1"/>
          </p:nvPr>
        </p:nvSpPr>
        <p:spPr>
          <a:xfrm>
            <a:off x="2136648" y="1219200"/>
            <a:ext cx="727172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查詢彈性</a:t>
            </a:r>
            <a:r>
              <a:rPr lang="zh-TW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非常大</a:t>
            </a:r>
            <a:r>
              <a:rPr lang="zh-TW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詞構檢索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endParaRPr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三?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兩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altLang="zh-TW" dirty="0" smtClean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三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言兩語, 三三兩兩，三天兩頭, …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短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語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/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pos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=“V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*”] 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=“感染”]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dirty="0" smtClean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</a:p>
          <a:p>
            <a:pPr marL="1371600" lvl="3" indent="-228600"/>
            <a:r>
              <a:rPr lang="zh-TW" altLang="en-US" dirty="0" smtClean="0">
                <a:latin typeface="Arial"/>
                <a:ea typeface="Arial"/>
                <a:cs typeface="Arial"/>
                <a:sym typeface="Wingdings" panose="05000000000000000000" pitchFamily="2" charset="2"/>
              </a:rPr>
              <a:t>受到 感染</a:t>
            </a:r>
            <a:r>
              <a:rPr lang="zh-TW" altLang="en-US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、遭到 感染、降低 </a:t>
            </a:r>
            <a:r>
              <a:rPr lang="zh-TW" altLang="en-US" dirty="0" smtClean="0">
                <a:latin typeface="Arial"/>
                <a:ea typeface="Arial"/>
                <a:cs typeface="Arial"/>
                <a:sym typeface="Wingdings" panose="05000000000000000000" pitchFamily="2" charset="2"/>
              </a:rPr>
              <a:t>感染</a:t>
            </a:r>
            <a:endParaRPr lang="en-US" altLang="zh-TW" dirty="0" smtClean="0">
              <a:latin typeface="Arial"/>
              <a:ea typeface="Arial"/>
              <a:cs typeface="Arial"/>
              <a:sym typeface="Wingdings" panose="05000000000000000000" pitchFamily="2" charset="2"/>
            </a:endParaRPr>
          </a:p>
          <a:p>
            <a:pPr marL="0" indent="-22860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輸入速度快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40" lvl="0" indent="-320040" algn="l" rtl="0">
              <a:spcBef>
                <a:spcPts val="12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表達清晰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沒有模糊空間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不會迷失在數層的選單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裡</a:t>
            </a:r>
            <a:endParaRPr lang="en-US" altLang="zh-TW" dirty="0" smtClean="0">
              <a:latin typeface="Arial"/>
              <a:ea typeface="Arial"/>
              <a:cs typeface="Arial"/>
              <a:sym typeface="Arial"/>
            </a:endParaRPr>
          </a:p>
          <a:p>
            <a:pPr marL="182880" indent="-274320">
              <a:spcBef>
                <a:spcPts val="550"/>
              </a:spcBef>
              <a:buSzPts val="1820"/>
            </a:pP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使用不同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語料庫不必從頭學習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119062" algn="l" rtl="0">
              <a:spcBef>
                <a:spcPts val="500"/>
              </a:spcBef>
              <a:spcAft>
                <a:spcPts val="0"/>
              </a:spcAft>
              <a:buSzPts val="1725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2207568" y="228600"/>
            <a:ext cx="948049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Word Sketch Engine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2279576" y="1219200"/>
            <a:ext cx="8015440" cy="17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英國詞彙計算公司 (Lexical Computing Ltd.)</a:t>
            </a:r>
            <a:endParaRPr dirty="0"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https://www.sketchengine.eu/</a:t>
            </a:r>
            <a:endParaRPr dirty="0"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CQL：Corpus Query Language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7" descr="Sketch Engine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84" y="2924944"/>
            <a:ext cx="6898878" cy="3528392"/>
          </a:xfrm>
          <a:prstGeom prst="rect">
            <a:avLst/>
          </a:prstGeom>
          <a:noFill/>
          <a:ln w="571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3" name="Google Shape;193;p9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194" name="Google Shape;194;p9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9" name="Google Shape;199;p9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05" name="Google Shape;205;p9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1755217" y="134144"/>
            <a:ext cx="718665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altLang="en-US" dirty="0" smtClean="0"/>
              <a:t>使用</a:t>
            </a:r>
            <a:r>
              <a:rPr lang="zh-TW" dirty="0" smtClean="0"/>
              <a:t> </a:t>
            </a:r>
            <a:r>
              <a:rPr lang="zh-TW" dirty="0"/>
              <a:t>CQP </a:t>
            </a:r>
            <a:r>
              <a:rPr lang="zh-TW" dirty="0" smtClean="0"/>
              <a:t>查詢</a:t>
            </a:r>
            <a:r>
              <a:rPr lang="zh-TW" altLang="en-US" dirty="0" smtClean="0"/>
              <a:t>一定要記得！</a:t>
            </a:r>
            <a:endParaRPr dirty="0"/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7568" y="1265283"/>
            <a:ext cx="7441351" cy="4598804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15" name="Google Shape;215;p10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216" name="Google Shape;216;p1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21" name="Google Shape;221;p1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2" name="Google Shape;222;p1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24" name="Google Shape;224;p1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5" name="Google Shape;225;p1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27" name="Google Shape;227;p1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2927648" y="104669"/>
            <a:ext cx="619268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CQP：方框代表一個詞</a:t>
            </a:r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2495599" y="1427546"/>
            <a:ext cx="3262912" cy="74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>
              <a:spcBef>
                <a:spcPts val="0"/>
              </a:spcBef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[word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zh-TW" alt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zh-TW" altLang="en-US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笑死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828" y="2041379"/>
            <a:ext cx="56864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1919536" y="228600"/>
            <a:ext cx="926447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CQP 為什麼需要方框？</a:t>
            </a:r>
            <a:endParaRPr/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446418" y="2766830"/>
            <a:ext cx="4824536" cy="13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20040" lvl="0" indent="-320040">
              <a:spcBef>
                <a:spcPts val="0"/>
              </a:spcBef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為何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不用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笑死</a:t>
            </a:r>
            <a:endParaRPr lang="en-US" altLang="zh-TW" b="1" dirty="0" smtClean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>
              <a:spcBef>
                <a:spcPts val="0"/>
              </a:spcBef>
            </a:pP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而用 </a:t>
            </a:r>
            <a:r>
              <a:rPr lang="zh-TW" altLang="zh-TW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[word</a:t>
            </a:r>
            <a:r>
              <a:rPr lang="zh-TW" alt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="</a:t>
            </a:r>
            <a:r>
              <a:rPr lang="zh-TW" altLang="en-US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笑死</a:t>
            </a:r>
            <a:r>
              <a:rPr lang="zh-TW" alt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altLang="zh-TW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zh-TW" altLang="en-US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altLang="zh-TW" b="1" dirty="0" smtClean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>
              <a:spcBef>
                <a:spcPts val="0"/>
              </a:spcBef>
            </a:pP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或 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zh-TW" sz="3200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altLang="en-US" sz="3200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笑死</a:t>
            </a:r>
            <a:r>
              <a:rPr lang="zh-TW" sz="3200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"  </a:t>
            </a:r>
            <a:r>
              <a:rPr lang="zh-TW" altLang="en-US" sz="3200" b="1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6122333" y="2473299"/>
            <a:ext cx="4477396" cy="2967971"/>
          </a:xfrm>
          <a:prstGeom prst="round2DiagRect">
            <a:avLst>
              <a:gd name="adj1" fmla="val 0"/>
              <a:gd name="adj2" fmla="val 20763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8" name="Google Shape;238;p11" descr="Confused, Hands, Up, Unsure, Perplexed, Yo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968" y="2167886"/>
            <a:ext cx="4536503" cy="3024336"/>
          </a:xfrm>
          <a:prstGeom prst="round2DiagRect">
            <a:avLst>
              <a:gd name="adj1" fmla="val 0"/>
              <a:gd name="adj2" fmla="val 17746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39" name="Google Shape;239;p11"/>
          <p:cNvSpPr/>
          <p:nvPr/>
        </p:nvSpPr>
        <p:spPr>
          <a:xfrm rot="5400000">
            <a:off x="5541155" y="1918838"/>
            <a:ext cx="847992" cy="847992"/>
          </a:xfrm>
          <a:prstGeom prst="corner">
            <a:avLst>
              <a:gd name="adj1" fmla="val 18667"/>
              <a:gd name="adj2" fmla="val 1758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2194112" y="1380338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2190732" y="3068960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>
            <a:off x="2207568" y="228600"/>
            <a:ext cx="948049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/>
              <a:t>因為 CQP </a:t>
            </a:r>
            <a:r>
              <a:rPr lang="zh-TW" altLang="en-US" dirty="0" smtClean="0"/>
              <a:t>提供</a:t>
            </a:r>
            <a:r>
              <a:rPr lang="zh-TW" dirty="0" smtClean="0"/>
              <a:t>你</a:t>
            </a:r>
            <a:r>
              <a:rPr lang="zh-TW" dirty="0"/>
              <a:t>更多的功能</a:t>
            </a:r>
            <a:endParaRPr dirty="0"/>
          </a:p>
        </p:txBody>
      </p:sp>
      <p:sp>
        <p:nvSpPr>
          <p:cNvPr id="247" name="Google Shape;247;p12"/>
          <p:cNvSpPr txBox="1">
            <a:spLocks noGrp="1"/>
          </p:cNvSpPr>
          <p:nvPr>
            <p:ph type="body" idx="1"/>
          </p:nvPr>
        </p:nvSpPr>
        <p:spPr>
          <a:xfrm>
            <a:off x="2207027" y="1341343"/>
            <a:ext cx="6143232" cy="40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如果你需要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限制詞性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[word="委屈"&amp;pos="Na"] 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[word="委屈"&amp;pos="V.*"]</a:t>
            </a:r>
            <a:endParaRPr dirty="0"/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如果你需要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查同義詞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(或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異形詞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zh-TW" altLang="zh-TW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zh-TW" altLang="zh-TW" dirty="0" smtClean="0">
                <a:latin typeface="Arial"/>
                <a:ea typeface="Arial"/>
                <a:cs typeface="Arial"/>
                <a:sym typeface="Arial"/>
              </a:rPr>
              <a:t>委屈</a:t>
            </a:r>
            <a:r>
              <a:rPr lang="zh-TW" altLang="zh-TW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word=</a:t>
            </a:r>
            <a:r>
              <a:rPr lang="zh-TW" altLang="zh-TW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zh-TW" altLang="zh-TW" dirty="0" smtClean="0">
                <a:latin typeface="Arial"/>
                <a:ea typeface="Arial"/>
                <a:cs typeface="Arial"/>
                <a:sym typeface="Arial"/>
              </a:rPr>
              <a:t>委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曲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]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配合</a:t>
            </a:r>
            <a:r>
              <a:rPr lang="zh-TW" b="1" dirty="0">
                <a:latin typeface="Arial"/>
                <a:ea typeface="Arial"/>
                <a:cs typeface="Arial"/>
                <a:sym typeface="Arial"/>
              </a:rPr>
              <a:t>詞頻分解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可以瞭解使用頻率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84" y="4725144"/>
            <a:ext cx="7560840" cy="1391816"/>
          </a:xfrm>
          <a:prstGeom prst="rect">
            <a:avLst/>
          </a:prstGeom>
          <a:noFill/>
          <a:ln w="571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34"/>
            <a:ext cx="12192000" cy="686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6023992" y="0"/>
            <a:ext cx="6168008" cy="6860434"/>
          </a:xfrm>
          <a:prstGeom prst="rect">
            <a:avLst/>
          </a:prstGeom>
          <a:solidFill>
            <a:srgbClr val="0C0C0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0" y="-2434"/>
            <a:ext cx="6023992" cy="6860434"/>
          </a:xfrm>
          <a:prstGeom prst="rect">
            <a:avLst/>
          </a:prstGeom>
          <a:solidFill>
            <a:srgbClr val="26648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/>
          </p:nvPr>
        </p:nvSpPr>
        <p:spPr>
          <a:xfrm>
            <a:off x="4408521" y="3769120"/>
            <a:ext cx="389490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練功時間</a:t>
            </a:r>
            <a:endParaRPr sz="6000">
              <a:solidFill>
                <a:schemeClr val="lt1"/>
              </a:solidFill>
            </a:endParaRPr>
          </a:p>
        </p:txBody>
      </p:sp>
      <p:grpSp>
        <p:nvGrpSpPr>
          <p:cNvPr id="257" name="Google Shape;257;p13"/>
          <p:cNvGrpSpPr/>
          <p:nvPr/>
        </p:nvGrpSpPr>
        <p:grpSpPr>
          <a:xfrm>
            <a:off x="5190322" y="1812328"/>
            <a:ext cx="1667340" cy="1667340"/>
            <a:chOff x="5220748" y="1833668"/>
            <a:chExt cx="1667340" cy="1667340"/>
          </a:xfrm>
        </p:grpSpPr>
        <p:sp>
          <p:nvSpPr>
            <p:cNvPr id="258" name="Google Shape;258;p13"/>
            <p:cNvSpPr/>
            <p:nvPr/>
          </p:nvSpPr>
          <p:spPr>
            <a:xfrm>
              <a:off x="5220748" y="1833668"/>
              <a:ext cx="1667340" cy="1667340"/>
            </a:xfrm>
            <a:prstGeom prst="ellipse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273334" y="1886254"/>
              <a:ext cx="1562168" cy="1562168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266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605417" y="2175046"/>
              <a:ext cx="886915" cy="980045"/>
            </a:xfrm>
            <a:custGeom>
              <a:avLst/>
              <a:gdLst/>
              <a:ahLst/>
              <a:cxnLst/>
              <a:rect l="l" t="t" r="r" b="b"/>
              <a:pathLst>
                <a:path w="341005" h="376812" extrusionOk="0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2664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6384032" y="764704"/>
            <a:ext cx="172819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練習</a:t>
            </a:r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body" idx="1"/>
          </p:nvPr>
        </p:nvSpPr>
        <p:spPr>
          <a:xfrm>
            <a:off x="5786247" y="1750305"/>
            <a:ext cx="5926377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你</a:t>
            </a:r>
            <a:r>
              <a:rPr lang="zh-TW" altLang="en-US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平常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用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/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zh-TW" altLang="en-US" sz="2900" dirty="0" smtClean="0">
                <a:latin typeface="Arial"/>
                <a:ea typeface="Arial"/>
                <a:cs typeface="Arial"/>
                <a:sym typeface="Arial"/>
              </a:rPr>
              <a:t>不只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」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/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不止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」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請</a:t>
            </a: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利用 CQP 查詢，</a:t>
            </a:r>
            <a:b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觀察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這</a:t>
            </a:r>
            <a:r>
              <a:rPr lang="zh-TW" altLang="en-US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兩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種</a:t>
            </a: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寫法在語料庫中的</a:t>
            </a:r>
            <a:b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使用比例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680705" y="2403104"/>
            <a:ext cx="4477396" cy="2967971"/>
          </a:xfrm>
          <a:prstGeom prst="round2DiagRect">
            <a:avLst>
              <a:gd name="adj1" fmla="val 27765"/>
              <a:gd name="adj2" fmla="val 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738" y="2204864"/>
            <a:ext cx="4376252" cy="291750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9" name="Google Shape;269;p14"/>
          <p:cNvSpPr/>
          <p:nvPr/>
        </p:nvSpPr>
        <p:spPr>
          <a:xfrm rot="10800000">
            <a:off x="4799856" y="1913253"/>
            <a:ext cx="847992" cy="847992"/>
          </a:xfrm>
          <a:prstGeom prst="corner">
            <a:avLst>
              <a:gd name="adj1" fmla="val 18667"/>
              <a:gd name="adj2" fmla="val 1758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5859746" y="1035997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7062" y="228600"/>
            <a:ext cx="9701002" cy="990600"/>
          </a:xfrm>
        </p:spPr>
        <p:txBody>
          <a:bodyPr/>
          <a:lstStyle/>
          <a:p>
            <a:r>
              <a:rPr lang="zh-TW" altLang="en-US" dirty="0"/>
              <a:t>工作坊查詢系統分流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投影片下載</a:t>
            </a:r>
            <a:endParaRPr lang="en-US" altLang="zh-TW" dirty="0" smtClean="0"/>
          </a:p>
          <a:p>
            <a:pPr lvl="1"/>
            <a:r>
              <a:rPr lang="en-US" altLang="zh-TW" dirty="0"/>
              <a:t>https://coct.naer.edu.tw/download/2022</a:t>
            </a:r>
            <a:r>
              <a:rPr lang="en-US" altLang="zh-TW" dirty="0" smtClean="0"/>
              <a:t>/</a:t>
            </a:r>
          </a:p>
          <a:p>
            <a:pPr lvl="1"/>
            <a:endParaRPr lang="en-US" altLang="zh-TW" dirty="0"/>
          </a:p>
          <a:p>
            <a:r>
              <a:rPr lang="zh-TW" altLang="en-US" dirty="0" smtClean="0"/>
              <a:t>系統</a:t>
            </a:r>
            <a:r>
              <a:rPr lang="zh-TW" altLang="en-US" dirty="0"/>
              <a:t>忙碌時，請自動使用不同機器查詢：</a:t>
            </a:r>
            <a:endParaRPr lang="en-US" altLang="zh-TW" dirty="0"/>
          </a:p>
          <a:p>
            <a:pPr lvl="1"/>
            <a:r>
              <a:rPr lang="en-US" altLang="zh-TW" dirty="0"/>
              <a:t>https://</a:t>
            </a:r>
            <a:r>
              <a:rPr lang="en-US" altLang="zh-TW" dirty="0" smtClean="0"/>
              <a:t>coct.naer.edu.tw/cqpweb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https://</a:t>
            </a:r>
            <a:r>
              <a:rPr lang="en-US" altLang="zh-TW" dirty="0" smtClean="0"/>
              <a:t>coct2.naer.edu.tw/cqpweb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https://</a:t>
            </a:r>
            <a:r>
              <a:rPr lang="en-US" altLang="zh-TW" dirty="0" smtClean="0"/>
              <a:t>coct3.naer.edu.tw/cqpweb</a:t>
            </a:r>
          </a:p>
        </p:txBody>
      </p:sp>
      <p:pic>
        <p:nvPicPr>
          <p:cNvPr id="1026" name="Picture 2" descr="http://s05.calm9.com/qrcode/2022-05/6NGV3TZRV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47" y="1945647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5.calm9.com/qrcode/2022-05/5B5OT7CJ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16" y="3616375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05.calm9.com/qrcode/2022-05/DEL8E3MDG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47" y="4405646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05.calm9.com/qrcode/2022-05/NQ3CORFQ7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16" y="5419724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78" name="Google Shape;278;p15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279" name="Google Shape;279;p15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84" name="Google Shape;284;p1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5" name="Google Shape;285;p1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7" name="Google Shape;287;p1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8" name="Google Shape;288;p1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90" name="Google Shape;290;p15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2614725" y="78712"/>
            <a:ext cx="64087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/>
              <a:t>CQP：2個方框代表2個詞</a:t>
            </a:r>
            <a:endParaRPr dirty="0"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2386945" y="1456186"/>
            <a:ext cx="5279136" cy="74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[word="</a:t>
            </a:r>
            <a:r>
              <a:rPr lang="zh-TW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感到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"] [word="</a:t>
            </a:r>
            <a:r>
              <a:rPr lang="zh-TW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委屈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"]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600" y="2041380"/>
            <a:ext cx="6912768" cy="3613986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/>
          <p:nvPr/>
        </p:nvSpPr>
        <p:spPr>
          <a:xfrm>
            <a:off x="2063552" y="1741512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2043133" y="3991438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2063552" y="397785"/>
            <a:ext cx="96245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CQP 如何檢索「詞組」？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body" idx="1"/>
          </p:nvPr>
        </p:nvSpPr>
        <p:spPr>
          <a:xfrm>
            <a:off x="2043133" y="1680601"/>
            <a:ext cx="8087448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方框代表一個詞</a:t>
            </a:r>
            <a:endParaRPr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[ ] </a:t>
            </a: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🡨 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匹配一個詞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[ ] [ ] </a:t>
            </a: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🡨 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匹配兩個詞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[ ] [ ] [ ] </a:t>
            </a: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🡨 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匹配三個詞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lvl="0" indent="-320040" algn="l" rtl="0">
              <a:spcBef>
                <a:spcPts val="30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填入內容表示對匹配詞的「限制」</a:t>
            </a:r>
            <a:endParaRPr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[ ] [word="電話"] </a:t>
            </a: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🡨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 限制第2詞只能是電話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[pos="N.*"] [word="電話"] </a:t>
            </a:r>
            <a:r>
              <a:rPr lang="zh-TW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🡨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 第1詞只能是名詞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15875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 dirty="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 animBg="1"/>
      <p:bldP spid="30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/>
          <p:nvPr/>
        </p:nvSpPr>
        <p:spPr>
          <a:xfrm>
            <a:off x="1919536" y="1572613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919536" y="228600"/>
            <a:ext cx="97685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 smtClean="0"/>
              <a:t>觀察詞組</a:t>
            </a:r>
            <a:endParaRPr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1940180" y="1556792"/>
            <a:ext cx="6719296" cy="204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觀察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量詞</a:t>
            </a:r>
            <a:r>
              <a:rPr lang="zh-TW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zh-TW" alt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把</a:t>
            </a:r>
            <a:r>
              <a:rPr lang="zh-TW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可以接那些名詞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把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] []</a:t>
            </a:r>
            <a:endParaRPr dirty="0"/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把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&amp;pos="Nf"] []</a:t>
            </a:r>
            <a:endParaRPr dirty="0"/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把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&amp;pos="Nf"] [pos="Na"]</a:t>
            </a:r>
            <a:endParaRPr dirty="0"/>
          </a:p>
          <a:p>
            <a:pPr marL="640080" lvl="1" indent="-15875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65760" lvl="1" indent="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92" y="3675753"/>
            <a:ext cx="5334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>
            <a:off x="6023992" y="0"/>
            <a:ext cx="6168008" cy="6860434"/>
          </a:xfrm>
          <a:prstGeom prst="rect">
            <a:avLst/>
          </a:prstGeom>
          <a:solidFill>
            <a:srgbClr val="0C0C0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-2434"/>
            <a:ext cx="6023992" cy="6860434"/>
          </a:xfrm>
          <a:prstGeom prst="rect">
            <a:avLst/>
          </a:prstGeom>
          <a:solidFill>
            <a:srgbClr val="1D4F6D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4408521" y="3769120"/>
            <a:ext cx="389490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練功時間</a:t>
            </a:r>
            <a:endParaRPr sz="6000">
              <a:solidFill>
                <a:schemeClr val="lt1"/>
              </a:solidFill>
            </a:endParaRPr>
          </a:p>
        </p:txBody>
      </p:sp>
      <p:grpSp>
        <p:nvGrpSpPr>
          <p:cNvPr id="323" name="Google Shape;323;p18"/>
          <p:cNvGrpSpPr/>
          <p:nvPr/>
        </p:nvGrpSpPr>
        <p:grpSpPr>
          <a:xfrm>
            <a:off x="5190322" y="1812328"/>
            <a:ext cx="1667340" cy="1667340"/>
            <a:chOff x="5220748" y="1833668"/>
            <a:chExt cx="1667340" cy="1667340"/>
          </a:xfrm>
        </p:grpSpPr>
        <p:sp>
          <p:nvSpPr>
            <p:cNvPr id="324" name="Google Shape;324;p18"/>
            <p:cNvSpPr/>
            <p:nvPr/>
          </p:nvSpPr>
          <p:spPr>
            <a:xfrm>
              <a:off x="5220748" y="1833668"/>
              <a:ext cx="1667340" cy="1667340"/>
            </a:xfrm>
            <a:prstGeom prst="ellipse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5273334" y="1886254"/>
              <a:ext cx="1562168" cy="1562168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266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5605417" y="2175046"/>
              <a:ext cx="886915" cy="980045"/>
            </a:xfrm>
            <a:custGeom>
              <a:avLst/>
              <a:gdLst/>
              <a:ahLst/>
              <a:cxnLst/>
              <a:rect l="l" t="t" r="r" b="b"/>
              <a:pathLst>
                <a:path w="341005" h="376812" extrusionOk="0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2664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6291740" y="1770646"/>
            <a:ext cx="201622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練習</a:t>
            </a:r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body" idx="1"/>
          </p:nvPr>
        </p:nvSpPr>
        <p:spPr>
          <a:xfrm>
            <a:off x="5588653" y="3037915"/>
            <a:ext cx="6603347" cy="26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請找出「很」後面接「Na」的例句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例如：「很 耐心」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請找出「很」後面接「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alt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dirty="0" smtClean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例句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15875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524228" y="2403104"/>
            <a:ext cx="4477396" cy="2967971"/>
          </a:xfrm>
          <a:prstGeom prst="round2DiagRect">
            <a:avLst>
              <a:gd name="adj1" fmla="val 27765"/>
              <a:gd name="adj2" fmla="val 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261" y="2204864"/>
            <a:ext cx="4376251" cy="291750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5" name="Google Shape;335;p19"/>
          <p:cNvSpPr/>
          <p:nvPr/>
        </p:nvSpPr>
        <p:spPr>
          <a:xfrm rot="10800000">
            <a:off x="4643379" y="1913253"/>
            <a:ext cx="847992" cy="847992"/>
          </a:xfrm>
          <a:prstGeom prst="corner">
            <a:avLst>
              <a:gd name="adj1" fmla="val 18667"/>
              <a:gd name="adj2" fmla="val 1758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5761896" y="204731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2136648" y="228600"/>
            <a:ext cx="955141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altLang="en-US" dirty="0" smtClean="0"/>
              <a:t>複雜的查詢難不倒 </a:t>
            </a:r>
            <a:r>
              <a:rPr lang="en-US" altLang="zh-TW" dirty="0" smtClean="0"/>
              <a:t>CQP</a:t>
            </a:r>
            <a:endParaRPr dirty="0"/>
          </a:p>
        </p:txBody>
      </p:sp>
      <p:sp>
        <p:nvSpPr>
          <p:cNvPr id="345" name="Google Shape;345;p20"/>
          <p:cNvSpPr txBox="1">
            <a:spLocks noGrp="1"/>
          </p:cNvSpPr>
          <p:nvPr>
            <p:ph type="body" idx="1"/>
          </p:nvPr>
        </p:nvSpPr>
        <p:spPr>
          <a:xfrm>
            <a:off x="2136648" y="1412776"/>
            <a:ext cx="8153400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213169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endParaRPr sz="33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176085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lvl="0" indent="-216408" algn="l" rtl="0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None/>
            </a:pP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lvl="0" indent="-226123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" name="Google Shape;345;p20"/>
          <p:cNvSpPr txBox="1">
            <a:spLocks/>
          </p:cNvSpPr>
          <p:nvPr/>
        </p:nvSpPr>
        <p:spPr>
          <a:xfrm>
            <a:off x="1106906" y="1219200"/>
            <a:ext cx="10674416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320040" indent="-320040">
              <a:spcBef>
                <a:spcPts val="0"/>
              </a:spcBef>
              <a:buSzPct val="59999"/>
            </a:pPr>
            <a:r>
              <a:rPr lang="zh-TW" altLang="en-US" sz="3300" b="1" dirty="0" smtClean="0">
                <a:solidFill>
                  <a:schemeClr val="tx1"/>
                </a:solidFill>
              </a:rPr>
              <a:t>語法點：</a:t>
            </a:r>
            <a:r>
              <a:rPr lang="zh-TW" altLang="en-US" sz="3300" b="1" dirty="0" smtClean="0">
                <a:solidFill>
                  <a:srgbClr val="DD8047"/>
                </a:solidFill>
              </a:rPr>
              <a:t>到</a:t>
            </a:r>
            <a:r>
              <a:rPr lang="en-US" altLang="zh-TW" sz="3300" b="1" dirty="0" smtClean="0">
                <a:solidFill>
                  <a:srgbClr val="DD8047"/>
                </a:solidFill>
              </a:rPr>
              <a:t>......</a:t>
            </a:r>
            <a:r>
              <a:rPr lang="zh-TW" altLang="en-US" sz="3300" b="1" dirty="0" smtClean="0">
                <a:solidFill>
                  <a:srgbClr val="DD8047"/>
                </a:solidFill>
              </a:rPr>
              <a:t>去</a:t>
            </a:r>
            <a:r>
              <a:rPr lang="en-US" altLang="zh-TW" sz="3300" b="1" dirty="0">
                <a:solidFill>
                  <a:srgbClr val="DD8047"/>
                </a:solidFill>
              </a:rPr>
              <a:t>/</a:t>
            </a:r>
            <a:r>
              <a:rPr lang="zh-TW" altLang="en-US" sz="3300" b="1" dirty="0" smtClean="0">
                <a:solidFill>
                  <a:srgbClr val="DD8047"/>
                </a:solidFill>
              </a:rPr>
              <a:t>來</a:t>
            </a:r>
            <a:r>
              <a:rPr lang="en-US" altLang="zh-TW" sz="3300" b="1" dirty="0" smtClean="0">
                <a:solidFill>
                  <a:srgbClr val="DD8047"/>
                </a:solidFill>
              </a:rPr>
              <a:t>+VP</a:t>
            </a:r>
          </a:p>
          <a:p>
            <a:pPr marL="777240" lvl="1" indent="-320040">
              <a:spcBef>
                <a:spcPts val="0"/>
              </a:spcBef>
              <a:buSzPct val="59999"/>
            </a:pPr>
            <a:r>
              <a:rPr lang="zh-TW" altLang="en-US" sz="3000" b="1" dirty="0">
                <a:solidFill>
                  <a:srgbClr val="DD8047"/>
                </a:solidFill>
              </a:rPr>
              <a:t>你要</a:t>
            </a:r>
            <a:r>
              <a:rPr lang="zh-TW" altLang="en-US" sz="3000" b="1" dirty="0">
                <a:solidFill>
                  <a:srgbClr val="0070C0"/>
                </a:solidFill>
              </a:rPr>
              <a:t>到</a:t>
            </a:r>
            <a:r>
              <a:rPr lang="zh-TW" altLang="en-US" sz="3000" b="1" dirty="0">
                <a:solidFill>
                  <a:srgbClr val="DD8047"/>
                </a:solidFill>
              </a:rPr>
              <a:t>哪裡</a:t>
            </a:r>
            <a:r>
              <a:rPr lang="zh-TW" altLang="en-US" sz="3000" b="1" dirty="0">
                <a:solidFill>
                  <a:srgbClr val="0070C0"/>
                </a:solidFill>
              </a:rPr>
              <a:t>去旅行</a:t>
            </a:r>
            <a:r>
              <a:rPr lang="zh-TW" altLang="en-US" sz="3000" b="1" dirty="0">
                <a:solidFill>
                  <a:srgbClr val="DD8047"/>
                </a:solidFill>
              </a:rPr>
              <a:t>？</a:t>
            </a:r>
          </a:p>
          <a:p>
            <a:pPr marL="777240" lvl="1" indent="-320040">
              <a:spcBef>
                <a:spcPts val="0"/>
              </a:spcBef>
              <a:buSzPct val="59999"/>
            </a:pPr>
            <a:r>
              <a:rPr lang="zh-TW" altLang="en-US" sz="3000" b="1" dirty="0">
                <a:solidFill>
                  <a:srgbClr val="DD8047"/>
                </a:solidFill>
              </a:rPr>
              <a:t>他們</a:t>
            </a:r>
            <a:r>
              <a:rPr lang="zh-TW" altLang="en-US" sz="3000" b="1" dirty="0">
                <a:solidFill>
                  <a:srgbClr val="0070C0"/>
                </a:solidFill>
              </a:rPr>
              <a:t>到</a:t>
            </a:r>
            <a:r>
              <a:rPr lang="zh-TW" altLang="en-US" sz="3000" b="1" dirty="0" smtClean="0">
                <a:solidFill>
                  <a:srgbClr val="DD8047"/>
                </a:solidFill>
              </a:rPr>
              <a:t>臺灣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來學</a:t>
            </a:r>
            <a:r>
              <a:rPr lang="zh-TW" altLang="en-US" sz="3000" b="1" dirty="0">
                <a:solidFill>
                  <a:srgbClr val="DD8047"/>
                </a:solidFill>
              </a:rPr>
              <a:t>中文</a:t>
            </a:r>
            <a:r>
              <a:rPr lang="zh-TW" altLang="en-US" sz="3000" b="1" dirty="0" smtClean="0">
                <a:solidFill>
                  <a:srgbClr val="DD8047"/>
                </a:solidFill>
              </a:rPr>
              <a:t>。</a:t>
            </a:r>
            <a:endParaRPr lang="en-US" altLang="zh-TW" sz="3000" b="1" dirty="0" smtClean="0">
              <a:solidFill>
                <a:srgbClr val="DD8047"/>
              </a:solidFill>
            </a:endParaRPr>
          </a:p>
          <a:p>
            <a:pPr marL="320040" indent="-320040">
              <a:spcBef>
                <a:spcPts val="0"/>
              </a:spcBef>
              <a:buSzPct val="59999"/>
            </a:pPr>
            <a:r>
              <a:rPr lang="en-US" altLang="zh-TW" sz="3300" b="1" dirty="0">
                <a:solidFill>
                  <a:schemeClr val="tx1"/>
                </a:solidFill>
              </a:rPr>
              <a:t>[word="</a:t>
            </a:r>
            <a:r>
              <a:rPr lang="zh-TW" altLang="en-US" sz="3300" b="1" dirty="0">
                <a:solidFill>
                  <a:schemeClr val="tx1"/>
                </a:solidFill>
              </a:rPr>
              <a:t>到</a:t>
            </a:r>
            <a:r>
              <a:rPr lang="en-US" altLang="zh-TW" sz="3300" b="1" dirty="0">
                <a:solidFill>
                  <a:schemeClr val="tx1"/>
                </a:solidFill>
              </a:rPr>
              <a:t>"] [word!="[,</a:t>
            </a:r>
            <a:r>
              <a:rPr lang="zh-TW" altLang="en-US" sz="3300" b="1" dirty="0">
                <a:solidFill>
                  <a:schemeClr val="tx1"/>
                </a:solidFill>
              </a:rPr>
              <a:t>，。</a:t>
            </a:r>
            <a:r>
              <a:rPr lang="en-US" altLang="zh-TW" sz="3300" b="1" dirty="0">
                <a:solidFill>
                  <a:schemeClr val="tx1"/>
                </a:solidFill>
              </a:rPr>
              <a:t>]"]{1,5} [word="</a:t>
            </a:r>
            <a:r>
              <a:rPr lang="zh-TW" altLang="en-US" sz="3300" b="1" dirty="0">
                <a:solidFill>
                  <a:schemeClr val="tx1"/>
                </a:solidFill>
              </a:rPr>
              <a:t>來</a:t>
            </a:r>
            <a:r>
              <a:rPr lang="en-US" altLang="zh-TW" sz="3300" b="1" dirty="0">
                <a:solidFill>
                  <a:schemeClr val="tx1"/>
                </a:solidFill>
              </a:rPr>
              <a:t>|</a:t>
            </a:r>
            <a:r>
              <a:rPr lang="zh-TW" altLang="en-US" sz="3300" b="1" dirty="0">
                <a:solidFill>
                  <a:schemeClr val="tx1"/>
                </a:solidFill>
              </a:rPr>
              <a:t>去</a:t>
            </a:r>
            <a:r>
              <a:rPr lang="en-US" altLang="zh-TW" sz="3300" b="1" dirty="0">
                <a:solidFill>
                  <a:schemeClr val="tx1"/>
                </a:solidFill>
              </a:rPr>
              <a:t>"] [</a:t>
            </a:r>
            <a:r>
              <a:rPr lang="en-US" altLang="zh-TW" sz="3300" b="1" dirty="0" err="1">
                <a:solidFill>
                  <a:schemeClr val="tx1"/>
                </a:solidFill>
              </a:rPr>
              <a:t>pos</a:t>
            </a:r>
            <a:r>
              <a:rPr lang="en-US" altLang="zh-TW" sz="3300" b="1" dirty="0">
                <a:solidFill>
                  <a:schemeClr val="tx1"/>
                </a:solidFill>
              </a:rPr>
              <a:t>="V.*"]</a:t>
            </a:r>
            <a:r>
              <a:rPr lang="en-US" altLang="zh-TW" sz="3300" b="1" dirty="0">
                <a:solidFill>
                  <a:srgbClr val="DD8047"/>
                </a:solidFill>
              </a:rPr>
              <a:t>	</a:t>
            </a:r>
            <a:endParaRPr lang="zh-TW" altLang="en-US" dirty="0" smtClean="0"/>
          </a:p>
          <a:p>
            <a:pPr marL="320040" indent="-213169">
              <a:buSzPct val="59999"/>
              <a:buFont typeface="Noto Sans Symbols"/>
              <a:buNone/>
            </a:pPr>
            <a:endParaRPr lang="zh-TW" altLang="en-US" sz="3300" dirty="0" smtClean="0"/>
          </a:p>
          <a:p>
            <a:pPr marL="640080" lvl="1" indent="-176085">
              <a:buSzPct val="70000"/>
              <a:buFont typeface="Noto Sans Symbols"/>
              <a:buNone/>
            </a:pPr>
            <a:endParaRPr lang="zh-TW" altLang="en-US" dirty="0" smtClean="0"/>
          </a:p>
          <a:p>
            <a:pPr marL="320040" indent="-216408">
              <a:buSzPct val="60000"/>
              <a:buFont typeface="Noto Sans Symbols"/>
              <a:buNone/>
            </a:pPr>
            <a:endParaRPr lang="zh-TW" altLang="en-US" sz="3200" dirty="0" smtClean="0"/>
          </a:p>
          <a:p>
            <a:pPr marL="320040" indent="-226123">
              <a:buSzPct val="59999"/>
              <a:buFont typeface="Noto Sans Symbols"/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32" y="3768679"/>
            <a:ext cx="3563801" cy="28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/>
          <p:cNvSpPr/>
          <p:nvPr/>
        </p:nvSpPr>
        <p:spPr>
          <a:xfrm>
            <a:off x="2567608" y="3924314"/>
            <a:ext cx="6696744" cy="4320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" name="Google Shape;343;p20"/>
          <p:cNvSpPr/>
          <p:nvPr/>
        </p:nvSpPr>
        <p:spPr>
          <a:xfrm>
            <a:off x="2567608" y="1916832"/>
            <a:ext cx="6696744" cy="4320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2136648" y="228600"/>
            <a:ext cx="955141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/>
              <a:t>CQP </a:t>
            </a:r>
            <a:r>
              <a:rPr lang="zh-TW" altLang="en-US" dirty="0" smtClean="0"/>
              <a:t>提供</a:t>
            </a:r>
            <a:r>
              <a:rPr lang="zh-TW" dirty="0" smtClean="0"/>
              <a:t>你</a:t>
            </a:r>
            <a:r>
              <a:rPr lang="zh-TW" dirty="0"/>
              <a:t>更複雜的功能</a:t>
            </a:r>
            <a:endParaRPr dirty="0"/>
          </a:p>
        </p:txBody>
      </p:sp>
      <p:sp>
        <p:nvSpPr>
          <p:cNvPr id="345" name="Google Shape;345;p20"/>
          <p:cNvSpPr txBox="1">
            <a:spLocks noGrp="1"/>
          </p:cNvSpPr>
          <p:nvPr>
            <p:ph type="body" idx="1"/>
          </p:nvPr>
        </p:nvSpPr>
        <p:spPr>
          <a:xfrm>
            <a:off x="2271402" y="1330488"/>
            <a:ext cx="8153400" cy="54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■"/>
            </a:pPr>
            <a:r>
              <a:rPr lang="zh-TW" sz="3300" b="1" dirty="0">
                <a:solidFill>
                  <a:srgbClr val="DD804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簡單查詢</a:t>
            </a:r>
            <a:r>
              <a:rPr lang="zh-TW" sz="3300" dirty="0">
                <a:solidFill>
                  <a:srgbClr val="DD804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無法達成的功能：</a:t>
            </a:r>
            <a:endParaRPr sz="3300" dirty="0">
              <a:solidFill>
                <a:srgbClr val="DD804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1800"/>
              </a:spcBef>
              <a:spcAft>
                <a:spcPts val="0"/>
              </a:spcAft>
              <a:buSzPct val="70000"/>
              <a:buChar char="■"/>
            </a:pPr>
            <a:r>
              <a:rPr lang="zh-TW" sz="3300" dirty="0">
                <a:latin typeface="Twentieth Century"/>
                <a:ea typeface="Twentieth Century"/>
                <a:cs typeface="Twentieth Century"/>
                <a:sym typeface="Twentieth Century"/>
              </a:rPr>
              <a:t>查出所有：一 M 一 M 結構</a:t>
            </a:r>
            <a:endParaRPr sz="33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1200"/>
              </a:spcBef>
              <a:spcAft>
                <a:spcPts val="0"/>
              </a:spcAft>
              <a:buSzPct val="75000"/>
              <a:buChar char="■"/>
            </a:pPr>
            <a:r>
              <a:rPr lang="zh-TW" sz="2800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例如</a:t>
            </a:r>
            <a:r>
              <a:rPr lang="zh-TW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：</a:t>
            </a:r>
            <a:endParaRPr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一 陣 一 陣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一 座 一 座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一 箱 一 箱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274320" algn="l" rtl="0">
              <a:spcBef>
                <a:spcPts val="2400"/>
              </a:spcBef>
              <a:spcAft>
                <a:spcPts val="0"/>
              </a:spcAft>
              <a:buSzPct val="70000"/>
              <a:buChar char="■"/>
            </a:pPr>
            <a:r>
              <a:rPr lang="zh-TW" sz="3300" dirty="0">
                <a:latin typeface="Twentieth Century"/>
                <a:ea typeface="Twentieth Century"/>
                <a:cs typeface="Twentieth Century"/>
                <a:sym typeface="Twentieth Century"/>
              </a:rPr>
              <a:t>查出所有： A not A結構</a:t>
            </a:r>
            <a:endParaRPr sz="33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800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例如：</a:t>
            </a:r>
            <a:endParaRPr sz="2800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是 不 是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對 不 對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有 沒 有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好 不 好</a:t>
            </a:r>
            <a:endParaRPr sz="2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ct val="75000"/>
              <a:buChar char="■"/>
            </a:pPr>
            <a:r>
              <a:rPr lang="zh-TW" sz="2600" dirty="0">
                <a:latin typeface="Twentieth Century"/>
                <a:ea typeface="Twentieth Century"/>
                <a:cs typeface="Twentieth Century"/>
                <a:sym typeface="Twentieth Century"/>
              </a:rPr>
              <a:t>算 不 算</a:t>
            </a:r>
            <a:endParaRPr dirty="0"/>
          </a:p>
          <a:p>
            <a:pPr marL="320040" lvl="0" indent="-213169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endParaRPr sz="33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0080" lvl="1" indent="-176085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lvl="0" indent="-216408" algn="l" rtl="0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None/>
            </a:pP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lvl="0" indent="-226123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/>
          <p:nvPr/>
        </p:nvSpPr>
        <p:spPr>
          <a:xfrm>
            <a:off x="1559496" y="2348880"/>
            <a:ext cx="6696744" cy="4320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1559496" y="3492455"/>
            <a:ext cx="6696744" cy="4320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2" name="Google Shape;352;p21"/>
          <p:cNvSpPr txBox="1">
            <a:spLocks noGrp="1"/>
          </p:cNvSpPr>
          <p:nvPr>
            <p:ph type="body" idx="1"/>
          </p:nvPr>
        </p:nvSpPr>
        <p:spPr>
          <a:xfrm>
            <a:off x="1318636" y="16288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AABB, ABAB, AAB, ABB, AA</a:t>
            </a:r>
            <a:endParaRPr/>
          </a:p>
          <a:p>
            <a:pPr marL="640080" lvl="1" indent="-274320" algn="l" rtl="0">
              <a:spcBef>
                <a:spcPts val="180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舊方法：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 algn="l" rtl="0">
              <a:spcBef>
                <a:spcPts val="1200"/>
              </a:spcBef>
              <a:spcAft>
                <a:spcPts val="0"/>
              </a:spcAft>
              <a:buSzPts val="1725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[word="...." &amp; char(word, 0)=char(word, 1) &amp; char(word, 2)=char(word, 3)] </a:t>
            </a:r>
            <a:endParaRPr/>
          </a:p>
          <a:p>
            <a:pPr marL="640080" lvl="1" indent="-274320" algn="l" rtl="0">
              <a:spcBef>
                <a:spcPts val="240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新功能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 algn="l" rtl="0">
              <a:spcBef>
                <a:spcPts val="1200"/>
              </a:spcBef>
              <a:spcAft>
                <a:spcPts val="0"/>
              </a:spcAft>
              <a:buSzPts val="1725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[word=@AABB]</a:t>
            </a:r>
            <a:endParaRPr/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[word=@ABAB]</a:t>
            </a:r>
            <a:endParaRPr/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[word=@AAB]</a:t>
            </a:r>
            <a:endParaRPr/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[word=@ABB]</a:t>
            </a:r>
            <a:endParaRPr/>
          </a:p>
          <a:p>
            <a:pPr marL="365760" lvl="1" indent="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1"/>
          <p:cNvSpPr txBox="1">
            <a:spLocks noGrp="1"/>
          </p:cNvSpPr>
          <p:nvPr>
            <p:ph type="title"/>
          </p:nvPr>
        </p:nvSpPr>
        <p:spPr>
          <a:xfrm>
            <a:off x="2279576" y="228600"/>
            <a:ext cx="940848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/>
              <a:t>新功能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335360" y="296651"/>
            <a:ext cx="11521280" cy="6264697"/>
          </a:xfrm>
          <a:prstGeom prst="rect">
            <a:avLst/>
          </a:prstGeom>
          <a:solidFill>
            <a:srgbClr val="2E7C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1"/>
          </p:nvPr>
        </p:nvSpPr>
        <p:spPr>
          <a:xfrm>
            <a:off x="4583832" y="2948876"/>
            <a:ext cx="6815822" cy="12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zh-TW" sz="4400" b="1" dirty="0">
                <a:solidFill>
                  <a:schemeClr val="lt1"/>
                </a:solidFill>
              </a:rPr>
              <a:t>語義場關聯詞</a:t>
            </a:r>
            <a:r>
              <a:rPr lang="zh-TW" sz="4400" b="1" dirty="0" smtClean="0">
                <a:solidFill>
                  <a:schemeClr val="lt1"/>
                </a:solidFill>
              </a:rPr>
              <a:t>系統</a:t>
            </a:r>
            <a:endParaRPr sz="4200" b="1" dirty="0">
              <a:solidFill>
                <a:schemeClr val="lt1"/>
              </a:solidFill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2567608" y="2564904"/>
            <a:ext cx="1687372" cy="1501055"/>
          </a:xfrm>
          <a:prstGeom prst="round2DiagRect">
            <a:avLst>
              <a:gd name="adj1" fmla="val 21765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3071664" y="2984722"/>
            <a:ext cx="165618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Noto Sans Symbols"/>
              <a:buNone/>
            </a:pPr>
            <a:r>
              <a:rPr lang="zh-TW" sz="44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貳</a:t>
            </a:r>
            <a:endParaRPr sz="42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"/>
          <p:cNvSpPr/>
          <p:nvPr/>
        </p:nvSpPr>
        <p:spPr>
          <a:xfrm>
            <a:off x="2063552" y="1484784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2136648" y="228600"/>
            <a:ext cx="955141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同義詞 與 近義詞</a:t>
            </a:r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body" idx="1"/>
          </p:nvPr>
        </p:nvSpPr>
        <p:spPr>
          <a:xfrm>
            <a:off x="2136648" y="1484784"/>
            <a:ext cx="8153400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下列詞是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同義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近義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以上皆非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180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嘗試 vs 嚐試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念書 vs 唸書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痛哭 vs 慟哭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稍後 vs 稍候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作法自斃 vs 咎由自取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杞人憂天 vs 庸人自擾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刻舟求劍 vs 按圖索驥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走馬看花 vs 浮光掠影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蘋果鳳梨 vs 鳳梨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蘋果 vs 鳳梨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15875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7062" y="228600"/>
            <a:ext cx="9701002" cy="990600"/>
          </a:xfrm>
        </p:spPr>
        <p:txBody>
          <a:bodyPr/>
          <a:lstStyle/>
          <a:p>
            <a:r>
              <a:rPr lang="zh-TW" altLang="en-US" dirty="0" smtClean="0"/>
              <a:t>語料庫選擇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1243" y="1097280"/>
            <a:ext cx="10871200" cy="4122420"/>
          </a:xfrm>
        </p:spPr>
        <p:txBody>
          <a:bodyPr/>
          <a:lstStyle/>
          <a:p>
            <a:r>
              <a:rPr lang="zh-TW" altLang="en-US" dirty="0" smtClean="0"/>
              <a:t>書面語</a:t>
            </a:r>
            <a:r>
              <a:rPr lang="zh-TW" altLang="en-US" dirty="0"/>
              <a:t>語料庫</a:t>
            </a:r>
            <a:r>
              <a:rPr lang="en-US" altLang="zh-TW" dirty="0"/>
              <a:t>(</a:t>
            </a:r>
            <a:r>
              <a:rPr lang="zh-TW" altLang="en-US" dirty="0"/>
              <a:t>工作坊專用</a:t>
            </a:r>
            <a:r>
              <a:rPr lang="en-US" altLang="zh-TW" dirty="0"/>
              <a:t>)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07" y="1759719"/>
            <a:ext cx="8867775" cy="448627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241659" y="5630779"/>
            <a:ext cx="3108960" cy="49088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1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"/>
          <p:cNvSpPr/>
          <p:nvPr/>
        </p:nvSpPr>
        <p:spPr>
          <a:xfrm>
            <a:off x="1919536" y="1632587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5" name="Google Shape;375;p24"/>
          <p:cNvSpPr/>
          <p:nvPr/>
        </p:nvSpPr>
        <p:spPr>
          <a:xfrm>
            <a:off x="1919536" y="4364562"/>
            <a:ext cx="787226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24"/>
          <p:cNvSpPr txBox="1">
            <a:spLocks noGrp="1"/>
          </p:cNvSpPr>
          <p:nvPr>
            <p:ph type="title"/>
          </p:nvPr>
        </p:nvSpPr>
        <p:spPr>
          <a:xfrm>
            <a:off x="1991544" y="228600"/>
            <a:ext cx="969652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詞彙語義關係是連續性的</a:t>
            </a:r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body" idx="1"/>
          </p:nvPr>
        </p:nvSpPr>
        <p:spPr>
          <a:xfrm>
            <a:off x="1919536" y="1564041"/>
            <a:ext cx="9768528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兩個詞之間的語義關係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同義 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sz="2800" dirty="0" smtClean="0">
                <a:latin typeface="Arial"/>
                <a:ea typeface="Arial"/>
                <a:cs typeface="Arial"/>
                <a:sym typeface="Arial"/>
              </a:rPr>
              <a:t>嘗試 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vs 嚐試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近義 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sz="2800" dirty="0" smtClean="0">
                <a:latin typeface="Arial"/>
                <a:ea typeface="Arial"/>
                <a:cs typeface="Arial"/>
                <a:sym typeface="Arial"/>
              </a:rPr>
              <a:t>杞人憂天 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vs 庸人自擾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介於同義和近義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之間</a:t>
            </a: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800" dirty="0" smtClean="0">
                <a:latin typeface="Arial"/>
                <a:ea typeface="Arial"/>
                <a:cs typeface="Arial"/>
                <a:sym typeface="Arial"/>
              </a:rPr>
              <a:t>念書 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vs 唸書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/>
            <a:r>
              <a:rPr lang="zh-TW" dirty="0">
                <a:latin typeface="Arial"/>
                <a:ea typeface="Arial"/>
                <a:cs typeface="Arial"/>
                <a:sym typeface="Arial"/>
              </a:rPr>
              <a:t>比近義關係更遠些 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：    </a:t>
            </a:r>
            <a:r>
              <a:rPr lang="zh-TW" sz="2400" b="1" dirty="0" smtClean="0">
                <a:latin typeface="Arial"/>
                <a:ea typeface="Arial"/>
                <a:cs typeface="Arial"/>
                <a:sym typeface="Arial"/>
              </a:rPr>
              <a:t>棒球</a:t>
            </a:r>
            <a:r>
              <a:rPr lang="zh-TW" sz="2400" b="1" dirty="0">
                <a:latin typeface="Arial"/>
                <a:ea typeface="Arial"/>
                <a:cs typeface="Arial"/>
                <a:sym typeface="Arial"/>
              </a:rPr>
              <a:t>、足球、氣球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語義向量空間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語義關係不再只有</a:t>
            </a:r>
            <a:r>
              <a:rPr lang="zh-TW" b="1" dirty="0">
                <a:latin typeface="Arial"/>
                <a:ea typeface="Arial"/>
                <a:cs typeface="Arial"/>
                <a:sym typeface="Arial"/>
              </a:rPr>
              <a:t>同義、近義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兩種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語義關係的遠近，是連續性的關係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 animBg="1"/>
      <p:bldP spid="375" grpId="0" animBg="1"/>
      <p:bldP spid="37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9" y="1081453"/>
            <a:ext cx="8414239" cy="54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" name="Google Shape;386;p25"/>
          <p:cNvSpPr/>
          <p:nvPr/>
        </p:nvSpPr>
        <p:spPr>
          <a:xfrm>
            <a:off x="1043645" y="1376990"/>
            <a:ext cx="536594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" name="Google Shape;387;p25"/>
          <p:cNvSpPr txBox="1">
            <a:spLocks noGrp="1"/>
          </p:cNvSpPr>
          <p:nvPr>
            <p:ph type="title"/>
          </p:nvPr>
        </p:nvSpPr>
        <p:spPr>
          <a:xfrm>
            <a:off x="2135560" y="228600"/>
            <a:ext cx="955250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詞彙語義關係是連續性的</a:t>
            </a:r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body" idx="1"/>
          </p:nvPr>
        </p:nvSpPr>
        <p:spPr>
          <a:xfrm>
            <a:off x="1146426" y="1338890"/>
            <a:ext cx="5160386" cy="11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altLang="en-US" dirty="0" smtClean="0">
                <a:solidFill>
                  <a:schemeClr val="lt1"/>
                </a:solidFill>
              </a:rPr>
              <a:t>天龍八部之</a:t>
            </a:r>
            <a:r>
              <a:rPr lang="zh-TW" dirty="0" smtClean="0">
                <a:solidFill>
                  <a:schemeClr val="lt1"/>
                </a:solidFill>
              </a:rPr>
              <a:t>語義</a:t>
            </a:r>
            <a:r>
              <a:rPr lang="zh-TW" dirty="0">
                <a:solidFill>
                  <a:schemeClr val="lt1"/>
                </a:solidFill>
              </a:rPr>
              <a:t>向量</a:t>
            </a:r>
            <a:r>
              <a:rPr lang="zh-TW" dirty="0" smtClean="0">
                <a:solidFill>
                  <a:schemeClr val="lt1"/>
                </a:solidFill>
              </a:rPr>
              <a:t>空</a:t>
            </a:r>
            <a:r>
              <a:rPr lang="zh-TW" altLang="en-US" dirty="0" smtClean="0">
                <a:solidFill>
                  <a:schemeClr val="lt1"/>
                </a:solidFill>
              </a:rPr>
              <a:t>間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5310" y="3513808"/>
            <a:ext cx="563418" cy="27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喬峰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0438" y="4369172"/>
            <a:ext cx="563418" cy="27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蕭峰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11812" y="5186591"/>
            <a:ext cx="563418" cy="27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阿紫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49673" y="2072053"/>
            <a:ext cx="471054" cy="27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</a:rPr>
              <a:t>阿朱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6494" y="2470324"/>
            <a:ext cx="453615" cy="27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 smtClean="0">
                <a:solidFill>
                  <a:schemeClr val="tx1"/>
                </a:solidFill>
              </a:rPr>
              <a:t>段譽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5812826" y="3152615"/>
            <a:ext cx="1193533" cy="10773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215380" y="3985340"/>
            <a:ext cx="1193533" cy="10773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507019" y="4784206"/>
            <a:ext cx="1193533" cy="10773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988433" y="1665554"/>
            <a:ext cx="1193533" cy="10773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718279" y="2019052"/>
            <a:ext cx="1193533" cy="10773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/>
          <p:nvPr/>
        </p:nvSpPr>
        <p:spPr>
          <a:xfrm>
            <a:off x="2639616" y="1920619"/>
            <a:ext cx="648072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2639616" y="3140968"/>
            <a:ext cx="648072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6" name="Google Shape;396;p26"/>
          <p:cNvSpPr/>
          <p:nvPr/>
        </p:nvSpPr>
        <p:spPr>
          <a:xfrm>
            <a:off x="2639616" y="4365104"/>
            <a:ext cx="648072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7" name="Google Shape;397;p26"/>
          <p:cNvSpPr txBox="1">
            <a:spLocks noGrp="1"/>
          </p:cNvSpPr>
          <p:nvPr>
            <p:ph type="title"/>
          </p:nvPr>
        </p:nvSpPr>
        <p:spPr>
          <a:xfrm>
            <a:off x="2423592" y="228600"/>
            <a:ext cx="926447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詞嵌入技術 (Word Embedding)</a:t>
            </a:r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body" idx="1"/>
          </p:nvPr>
        </p:nvSpPr>
        <p:spPr>
          <a:xfrm>
            <a:off x="2639616" y="1888232"/>
            <a:ext cx="7128792" cy="391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詞嵌入（Word embedding）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是把詞映射為實數域上的向量。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背後原理：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詞的語義由所出現的語境決定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實作技術：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類神經網路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06" name="Google Shape;406;p27"/>
          <p:cNvGrpSpPr/>
          <p:nvPr/>
        </p:nvGrpSpPr>
        <p:grpSpPr>
          <a:xfrm>
            <a:off x="202131" y="1050779"/>
            <a:ext cx="11617692" cy="5520748"/>
            <a:chOff x="-548507" y="477868"/>
            <a:chExt cx="11570450" cy="6357177"/>
          </a:xfrm>
        </p:grpSpPr>
        <p:sp>
          <p:nvSpPr>
            <p:cNvPr id="407" name="Google Shape;407;p27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12" name="Google Shape;412;p27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13" name="Google Shape;413;p2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5" name="Google Shape;415;p27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16" name="Google Shape;416;p2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18" name="Google Shape;418;p27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2819366" y="135165"/>
            <a:ext cx="626469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語義真的由語境決定嗎？</a:t>
            </a:r>
            <a:endParaRPr/>
          </a:p>
        </p:txBody>
      </p:sp>
      <p:pic>
        <p:nvPicPr>
          <p:cNvPr id="420" name="Google Shape;4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005" y="1260930"/>
            <a:ext cx="8399979" cy="4683360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/>
          <p:nvPr/>
        </p:nvSpPr>
        <p:spPr>
          <a:xfrm>
            <a:off x="2162943" y="2037927"/>
            <a:ext cx="648072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/>
          </p:nvPr>
        </p:nvSpPr>
        <p:spPr>
          <a:xfrm>
            <a:off x="2207568" y="228600"/>
            <a:ext cx="948049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語義向量的用途</a:t>
            </a:r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body" idx="1"/>
          </p:nvPr>
        </p:nvSpPr>
        <p:spPr>
          <a:xfrm>
            <a:off x="2207568" y="1988840"/>
            <a:ext cx="6408712" cy="355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■"/>
            </a:pPr>
            <a:r>
              <a:rPr lang="zh-TW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計算兩個詞的語義</a:t>
            </a:r>
            <a:r>
              <a:rPr lang="zh-TW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距離</a:t>
            </a:r>
            <a:r>
              <a:rPr lang="zh-TW" alt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（相似度）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1800"/>
              </a:spcBef>
              <a:spcAft>
                <a:spcPts val="0"/>
              </a:spcAft>
              <a:buSzPts val="1960"/>
              <a:buChar char="■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distance (高興, 開心) = 0.73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960"/>
              <a:buChar char="■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distance (高興, 難過) = 0.65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960"/>
              <a:buChar char="■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distance (高興, 歡喜) = 0.63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960"/>
              <a:buChar char="■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distance (高興,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雞蛋</a:t>
            </a:r>
            <a:r>
              <a:rPr lang="zh-TW" sz="2800" dirty="0" smtClean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zh-TW" sz="28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1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3" name="Google Shape;433;p29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35" name="Google Shape;435;p29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436" name="Google Shape;436;p29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41" name="Google Shape;441;p29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42" name="Google Shape;442;p2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44" name="Google Shape;444;p29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45" name="Google Shape;445;p2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47" name="Google Shape;447;p29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48" name="Google Shape;448;p29"/>
          <p:cNvSpPr txBox="1">
            <a:spLocks noGrp="1"/>
          </p:cNvSpPr>
          <p:nvPr>
            <p:ph type="title"/>
          </p:nvPr>
        </p:nvSpPr>
        <p:spPr>
          <a:xfrm>
            <a:off x="2339590" y="134144"/>
            <a:ext cx="934847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國教院語義場關聯詞查詢系統</a:t>
            </a:r>
            <a:endParaRPr/>
          </a:p>
        </p:txBody>
      </p:sp>
      <p:pic>
        <p:nvPicPr>
          <p:cNvPr id="449" name="Google Shape;449;p29"/>
          <p:cNvPicPr preferRelativeResize="0"/>
          <p:nvPr/>
        </p:nvPicPr>
        <p:blipFill rotWithShape="1">
          <a:blip r:embed="rId3">
            <a:alphaModFix/>
          </a:blip>
          <a:srcRect l="6375" t="2190" r="6732" b="910"/>
          <a:stretch/>
        </p:blipFill>
        <p:spPr>
          <a:xfrm>
            <a:off x="6950277" y="1447564"/>
            <a:ext cx="2381410" cy="424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8534" y="1487139"/>
            <a:ext cx="4265513" cy="4174109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30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7" name="Google Shape;457;p30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58" name="Google Shape;458;p30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459" name="Google Shape;459;p3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4" name="Google Shape;464;p3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67" name="Google Shape;467;p3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68" name="Google Shape;468;p3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70" name="Google Shape;470;p3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71" name="Google Shape;471;p30"/>
          <p:cNvSpPr txBox="1">
            <a:spLocks noGrp="1"/>
          </p:cNvSpPr>
          <p:nvPr>
            <p:ph type="title"/>
          </p:nvPr>
        </p:nvSpPr>
        <p:spPr>
          <a:xfrm>
            <a:off x="2675350" y="134075"/>
            <a:ext cx="65527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dirty="0"/>
              <a:t>應用：</a:t>
            </a:r>
            <a:r>
              <a:rPr lang="zh-TW" dirty="0" smtClean="0"/>
              <a:t>詞語</a:t>
            </a:r>
            <a:r>
              <a:rPr lang="zh-TW" altLang="en-US" dirty="0" smtClean="0"/>
              <a:t>領域</a:t>
            </a:r>
            <a:r>
              <a:rPr lang="zh-TW" dirty="0" smtClean="0"/>
              <a:t>自動</a:t>
            </a:r>
            <a:r>
              <a:rPr lang="zh-TW" dirty="0"/>
              <a:t>猜測</a:t>
            </a:r>
            <a:endParaRPr dirty="0"/>
          </a:p>
        </p:txBody>
      </p:sp>
      <p:pic>
        <p:nvPicPr>
          <p:cNvPr id="472" name="Google Shape;4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020" y="1063417"/>
            <a:ext cx="10443411" cy="550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1"/>
          <p:cNvSpPr/>
          <p:nvPr/>
        </p:nvSpPr>
        <p:spPr>
          <a:xfrm>
            <a:off x="6023992" y="0"/>
            <a:ext cx="6168008" cy="6860434"/>
          </a:xfrm>
          <a:prstGeom prst="rect">
            <a:avLst/>
          </a:prstGeom>
          <a:solidFill>
            <a:srgbClr val="0C0C0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0" y="-2434"/>
            <a:ext cx="6023992" cy="6860434"/>
          </a:xfrm>
          <a:prstGeom prst="rect">
            <a:avLst/>
          </a:prstGeom>
          <a:solidFill>
            <a:srgbClr val="26648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/>
          </p:nvPr>
        </p:nvSpPr>
        <p:spPr>
          <a:xfrm>
            <a:off x="4408521" y="3769120"/>
            <a:ext cx="389490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練功時間</a:t>
            </a:r>
            <a:endParaRPr sz="6000">
              <a:solidFill>
                <a:schemeClr val="lt1"/>
              </a:solidFill>
            </a:endParaRPr>
          </a:p>
        </p:txBody>
      </p:sp>
      <p:grpSp>
        <p:nvGrpSpPr>
          <p:cNvPr id="481" name="Google Shape;481;p31"/>
          <p:cNvGrpSpPr/>
          <p:nvPr/>
        </p:nvGrpSpPr>
        <p:grpSpPr>
          <a:xfrm>
            <a:off x="5190322" y="1812328"/>
            <a:ext cx="1667340" cy="1667340"/>
            <a:chOff x="5220748" y="1833668"/>
            <a:chExt cx="1667340" cy="1667340"/>
          </a:xfrm>
        </p:grpSpPr>
        <p:sp>
          <p:nvSpPr>
            <p:cNvPr id="482" name="Google Shape;482;p31"/>
            <p:cNvSpPr/>
            <p:nvPr/>
          </p:nvSpPr>
          <p:spPr>
            <a:xfrm>
              <a:off x="5220748" y="1833668"/>
              <a:ext cx="1667340" cy="1667340"/>
            </a:xfrm>
            <a:prstGeom prst="ellipse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5273334" y="1886254"/>
              <a:ext cx="1562168" cy="1562168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266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5605417" y="2175046"/>
              <a:ext cx="886915" cy="980045"/>
            </a:xfrm>
            <a:custGeom>
              <a:avLst/>
              <a:gdLst/>
              <a:ahLst/>
              <a:cxnLst/>
              <a:rect l="l" t="t" r="r" b="b"/>
              <a:pathLst>
                <a:path w="341005" h="376812" extrusionOk="0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2664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"/>
          <p:cNvSpPr txBox="1">
            <a:spLocks noGrp="1"/>
          </p:cNvSpPr>
          <p:nvPr>
            <p:ph type="title"/>
          </p:nvPr>
        </p:nvSpPr>
        <p:spPr>
          <a:xfrm>
            <a:off x="6888088" y="1844824"/>
            <a:ext cx="158417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練習</a:t>
            </a:r>
            <a:endParaRPr/>
          </a:p>
        </p:txBody>
      </p:sp>
      <p:sp>
        <p:nvSpPr>
          <p:cNvPr id="490" name="Google Shape;490;p32"/>
          <p:cNvSpPr txBox="1">
            <a:spLocks noGrp="1"/>
          </p:cNvSpPr>
          <p:nvPr>
            <p:ph type="body" idx="1"/>
          </p:nvPr>
        </p:nvSpPr>
        <p:spPr>
          <a:xfrm>
            <a:off x="6338366" y="2983832"/>
            <a:ext cx="4536504" cy="257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>
              <a:spcBef>
                <a:spcPts val="0"/>
              </a:spcBef>
            </a:pPr>
            <a:r>
              <a:rPr lang="zh-TW" altLang="en-US" dirty="0" smtClean="0">
                <a:latin typeface="Twentieth Century"/>
                <a:ea typeface="Twentieth Century"/>
                <a:cs typeface="Twentieth Century"/>
                <a:sym typeface="Twentieth Century"/>
              </a:rPr>
              <a:t>使用語義場</a:t>
            </a:r>
            <a:r>
              <a:rPr lang="zh-TW" dirty="0" smtClean="0">
                <a:latin typeface="Twentieth Century"/>
                <a:ea typeface="Twentieth Century"/>
                <a:cs typeface="Twentieth Century"/>
                <a:sym typeface="Twentieth Century"/>
              </a:rPr>
              <a:t>關聯詞</a:t>
            </a:r>
            <a:r>
              <a:rPr lang="zh-TW" altLang="en-US" dirty="0" smtClean="0">
                <a:latin typeface="Twentieth Century"/>
                <a:ea typeface="Twentieth Century"/>
                <a:cs typeface="Twentieth Century"/>
                <a:sym typeface="Twentieth Century"/>
              </a:rPr>
              <a:t>找出和廚房相關的事物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20040" indent="-320040">
              <a:spcBef>
                <a:spcPts val="0"/>
              </a:spcBef>
            </a:pPr>
            <a:r>
              <a:rPr lang="zh-TW" altLang="en-US" dirty="0" smtClean="0"/>
              <a:t>選擇不同的語料庫</a:t>
            </a:r>
            <a:r>
              <a:rPr lang="zh-TW" altLang="en-US" dirty="0" smtClean="0"/>
              <a:t>觀察</a:t>
            </a:r>
            <a:endParaRPr lang="en-US" altLang="zh-TW" dirty="0" smtClean="0"/>
          </a:p>
          <a:p>
            <a:pPr marL="320040" indent="-320040">
              <a:spcBef>
                <a:spcPts val="0"/>
              </a:spcBef>
            </a:pPr>
            <a:r>
              <a:rPr lang="zh-TW" altLang="en-US" dirty="0" smtClean="0"/>
              <a:t>限制詞彙等級</a:t>
            </a:r>
            <a:endParaRPr lang="en-US" altLang="zh-TW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TW" dirty="0"/>
          </a:p>
          <a:p>
            <a:pPr marL="320040" lvl="0" indent="-320040">
              <a:spcBef>
                <a:spcPts val="0"/>
              </a:spcBef>
            </a:pP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1" name="Google Shape;491;p32"/>
          <p:cNvSpPr/>
          <p:nvPr/>
        </p:nvSpPr>
        <p:spPr>
          <a:xfrm>
            <a:off x="983431" y="2403104"/>
            <a:ext cx="4477396" cy="2967971"/>
          </a:xfrm>
          <a:prstGeom prst="round2DiagRect">
            <a:avLst>
              <a:gd name="adj1" fmla="val 27765"/>
              <a:gd name="adj2" fmla="val 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92" name="Google Shape;4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464" y="2204864"/>
            <a:ext cx="4361944" cy="291750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93" name="Google Shape;493;p32"/>
          <p:cNvSpPr/>
          <p:nvPr/>
        </p:nvSpPr>
        <p:spPr>
          <a:xfrm rot="10800000">
            <a:off x="5102582" y="1913253"/>
            <a:ext cx="847992" cy="847992"/>
          </a:xfrm>
          <a:prstGeom prst="corner">
            <a:avLst>
              <a:gd name="adj1" fmla="val 18667"/>
              <a:gd name="adj2" fmla="val 1758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4" name="Google Shape;494;p32"/>
          <p:cNvSpPr/>
          <p:nvPr/>
        </p:nvSpPr>
        <p:spPr>
          <a:xfrm>
            <a:off x="6338366" y="2087071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335360" y="296651"/>
            <a:ext cx="11521280" cy="6264697"/>
          </a:xfrm>
          <a:prstGeom prst="rect">
            <a:avLst/>
          </a:prstGeom>
          <a:solidFill>
            <a:srgbClr val="3285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1" name="Google Shape;501;p33"/>
          <p:cNvSpPr txBox="1">
            <a:spLocks noGrp="1"/>
          </p:cNvSpPr>
          <p:nvPr>
            <p:ph type="body" idx="1"/>
          </p:nvPr>
        </p:nvSpPr>
        <p:spPr>
          <a:xfrm>
            <a:off x="4655840" y="2948876"/>
            <a:ext cx="6815822" cy="12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zh-TW" sz="4400" b="1" dirty="0">
                <a:solidFill>
                  <a:schemeClr val="lt1"/>
                </a:solidFill>
              </a:rPr>
              <a:t>華英雙語索引</a:t>
            </a:r>
            <a:r>
              <a:rPr lang="zh-TW" sz="4400" b="1" dirty="0" smtClean="0">
                <a:solidFill>
                  <a:schemeClr val="lt1"/>
                </a:solidFill>
              </a:rPr>
              <a:t>典</a:t>
            </a:r>
            <a:endParaRPr sz="4200" b="1" dirty="0">
              <a:solidFill>
                <a:schemeClr val="lt1"/>
              </a:solidFill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2567608" y="2564904"/>
            <a:ext cx="1687372" cy="1501055"/>
          </a:xfrm>
          <a:prstGeom prst="round2DiagRect">
            <a:avLst>
              <a:gd name="adj1" fmla="val 21765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3" name="Google Shape;503;p33"/>
          <p:cNvSpPr txBox="1"/>
          <p:nvPr/>
        </p:nvSpPr>
        <p:spPr>
          <a:xfrm>
            <a:off x="3071664" y="2984722"/>
            <a:ext cx="165618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Noto Sans Symbols"/>
              <a:buNone/>
            </a:pPr>
            <a:r>
              <a:rPr lang="zh-TW" sz="44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參</a:t>
            </a:r>
            <a:endParaRPr sz="42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title"/>
          </p:nvPr>
        </p:nvSpPr>
        <p:spPr>
          <a:xfrm>
            <a:off x="4511825" y="692696"/>
            <a:ext cx="703222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b="1"/>
              <a:t>大綱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5620076" y="2015729"/>
            <a:ext cx="6061925" cy="433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280"/>
              <a:buNone/>
            </a:pPr>
            <a:r>
              <a:rPr lang="zh-TW" sz="3800" dirty="0" smtClean="0">
                <a:solidFill>
                  <a:srgbClr val="26648C"/>
                </a:solidFill>
              </a:rPr>
              <a:t>CQP</a:t>
            </a:r>
            <a:r>
              <a:rPr lang="zh-TW" altLang="en-US" sz="3800" dirty="0" smtClean="0">
                <a:solidFill>
                  <a:srgbClr val="26648C"/>
                </a:solidFill>
              </a:rPr>
              <a:t> 簡介</a:t>
            </a:r>
            <a:endParaRPr sz="3800" dirty="0">
              <a:solidFill>
                <a:srgbClr val="26648C"/>
              </a:solidFill>
            </a:endParaRPr>
          </a:p>
          <a:p>
            <a:pPr marL="0" lvl="0" indent="0" algn="l" rtl="0">
              <a:spcBef>
                <a:spcPts val="3600"/>
              </a:spcBef>
              <a:spcAft>
                <a:spcPts val="0"/>
              </a:spcAft>
              <a:buSzPts val="2280"/>
              <a:buNone/>
            </a:pPr>
            <a:r>
              <a:rPr lang="zh-TW" sz="3800" dirty="0">
                <a:solidFill>
                  <a:srgbClr val="2E7CAC"/>
                </a:solidFill>
              </a:rPr>
              <a:t>語義場關聯詞</a:t>
            </a:r>
            <a:r>
              <a:rPr lang="zh-TW" sz="3800" dirty="0" smtClean="0">
                <a:solidFill>
                  <a:srgbClr val="2E7CAC"/>
                </a:solidFill>
              </a:rPr>
              <a:t>系統</a:t>
            </a:r>
            <a:endParaRPr dirty="0"/>
          </a:p>
          <a:p>
            <a:pPr marL="0" lvl="0" indent="0" algn="l" rtl="0">
              <a:spcBef>
                <a:spcPts val="3600"/>
              </a:spcBef>
              <a:spcAft>
                <a:spcPts val="0"/>
              </a:spcAft>
              <a:buSzPts val="2280"/>
              <a:buNone/>
            </a:pPr>
            <a:r>
              <a:rPr lang="zh-TW" sz="3800" dirty="0">
                <a:solidFill>
                  <a:srgbClr val="3285B8"/>
                </a:solidFill>
              </a:rPr>
              <a:t>華英雙語索引典</a:t>
            </a:r>
            <a:r>
              <a:rPr lang="zh-TW" sz="3800" dirty="0" smtClean="0">
                <a:solidFill>
                  <a:srgbClr val="3285B8"/>
                </a:solidFill>
              </a:rPr>
              <a:t>系統</a:t>
            </a:r>
            <a:endParaRPr dirty="0"/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 l="14466" t="796" r="11466" b="5203"/>
          <a:stretch/>
        </p:blipFill>
        <p:spPr>
          <a:xfrm>
            <a:off x="-6349" y="1988840"/>
            <a:ext cx="4518174" cy="382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/>
          <p:nvPr/>
        </p:nvSpPr>
        <p:spPr>
          <a:xfrm>
            <a:off x="4710128" y="1983566"/>
            <a:ext cx="809808" cy="809808"/>
          </a:xfrm>
          <a:prstGeom prst="round2DiagRect">
            <a:avLst>
              <a:gd name="adj1" fmla="val 19236"/>
              <a:gd name="adj2" fmla="val 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壹</a:t>
            </a:r>
            <a:endParaRPr sz="2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4710128" y="2989946"/>
            <a:ext cx="809808" cy="809808"/>
          </a:xfrm>
          <a:prstGeom prst="round2DiagRect">
            <a:avLst>
              <a:gd name="adj1" fmla="val 19236"/>
              <a:gd name="adj2" fmla="val 0"/>
            </a:avLst>
          </a:prstGeom>
          <a:solidFill>
            <a:srgbClr val="2E7C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貳</a:t>
            </a:r>
            <a:endParaRPr sz="2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4710128" y="3996326"/>
            <a:ext cx="809808" cy="809808"/>
          </a:xfrm>
          <a:prstGeom prst="round2DiagRect">
            <a:avLst>
              <a:gd name="adj1" fmla="val 19236"/>
              <a:gd name="adj2" fmla="val 0"/>
            </a:avLst>
          </a:prstGeom>
          <a:solidFill>
            <a:srgbClr val="3285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參</a:t>
            </a:r>
            <a:endParaRPr sz="2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"/>
          <p:cNvSpPr/>
          <p:nvPr/>
        </p:nvSpPr>
        <p:spPr>
          <a:xfrm>
            <a:off x="1092474" y="1668896"/>
            <a:ext cx="648072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9" name="Google Shape;509;p34"/>
          <p:cNvSpPr txBox="1">
            <a:spLocks noGrp="1"/>
          </p:cNvSpPr>
          <p:nvPr>
            <p:ph type="title"/>
          </p:nvPr>
        </p:nvSpPr>
        <p:spPr>
          <a:xfrm>
            <a:off x="2135560" y="228600"/>
            <a:ext cx="955250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雙語語料庫</a:t>
            </a:r>
            <a:endParaRPr/>
          </a:p>
        </p:txBody>
      </p:sp>
      <p:sp>
        <p:nvSpPr>
          <p:cNvPr id="510" name="Google Shape;510;p34"/>
          <p:cNvSpPr txBox="1">
            <a:spLocks noGrp="1"/>
          </p:cNvSpPr>
          <p:nvPr>
            <p:ph type="body" idx="1"/>
          </p:nvPr>
        </p:nvSpPr>
        <p:spPr>
          <a:xfrm>
            <a:off x="1100520" y="1600200"/>
            <a:ext cx="10587544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取自台灣光華雜誌 2021/6月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960" y="2679711"/>
            <a:ext cx="4494952" cy="29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20" y="2708921"/>
            <a:ext cx="4495800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5"/>
          <p:cNvSpPr txBox="1">
            <a:spLocks noGrp="1"/>
          </p:cNvSpPr>
          <p:nvPr>
            <p:ph type="title"/>
          </p:nvPr>
        </p:nvSpPr>
        <p:spPr>
          <a:xfrm>
            <a:off x="2136648" y="228600"/>
            <a:ext cx="955141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統計式雙語句對應</a:t>
            </a:r>
            <a:endParaRPr/>
          </a:p>
        </p:txBody>
      </p:sp>
      <p:sp>
        <p:nvSpPr>
          <p:cNvPr id="518" name="Google Shape;518;p35"/>
          <p:cNvSpPr txBox="1">
            <a:spLocks noGrp="1"/>
          </p:cNvSpPr>
          <p:nvPr>
            <p:ph type="body" idx="1"/>
          </p:nvPr>
        </p:nvSpPr>
        <p:spPr>
          <a:xfrm>
            <a:off x="2136648" y="1600200"/>
            <a:ext cx="8153400" cy="456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海在那裡，人生就在那裡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Life Is Where the Sea Is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蘇達貞的海洋夢想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Su Tar-zen’s Ocean Dreams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四面環海的台灣，島國居民坐享近1,600公里的海岸線，與海的距離僅有一步之遙，但長久以來的恐海教育，卻讓人民懼海、退避三舍。 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Surrounded on all sides by water, Taiwan’s residents enjoy nearly 1600 kilometers of coastline, and few live more than a short distance from the sea.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But Taiwanese people have long been taught about the dangers of the ocean, which makes them keep their distance from it.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拖鞋教授蘇達貞用「認識、親近、喜愛」的步驟循序打破民眾的恐海藩......</a:t>
            </a:r>
            <a:endParaRPr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Professor Su Tar-zen br......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6"/>
          <p:cNvSpPr txBox="1">
            <a:spLocks noGrp="1"/>
          </p:cNvSpPr>
          <p:nvPr>
            <p:ph type="title"/>
          </p:nvPr>
        </p:nvSpPr>
        <p:spPr>
          <a:xfrm>
            <a:off x="2063552" y="228600"/>
            <a:ext cx="96245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統計式雙語詞對應</a:t>
            </a:r>
            <a:endParaRPr/>
          </a:p>
        </p:txBody>
      </p:sp>
      <p:sp>
        <p:nvSpPr>
          <p:cNvPr id="524" name="Google Shape;524;p36"/>
          <p:cNvSpPr txBox="1">
            <a:spLocks noGrp="1"/>
          </p:cNvSpPr>
          <p:nvPr>
            <p:ph type="body" idx="1"/>
          </p:nvPr>
        </p:nvSpPr>
        <p:spPr>
          <a:xfrm>
            <a:off x="1271464" y="1916832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/>
              <a:t>四面環海的台灣，島國居民坐享近1,600公里的海岸線</a:t>
            </a:r>
            <a:endParaRPr dirty="0"/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/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/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dirty="0"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 dirty="0"/>
              <a:t>Surrounded on all sides by water, Taiwan’s residents enjoy nearly 1600 kilometers of coastline</a:t>
            </a:r>
            <a:endParaRPr dirty="0"/>
          </a:p>
        </p:txBody>
      </p:sp>
      <p:cxnSp>
        <p:nvCxnSpPr>
          <p:cNvPr id="525" name="Google Shape;525;p36"/>
          <p:cNvCxnSpPr/>
          <p:nvPr/>
        </p:nvCxnSpPr>
        <p:spPr>
          <a:xfrm>
            <a:off x="3958312" y="2522649"/>
            <a:ext cx="3279042" cy="1456178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6" name="Google Shape;526;p36"/>
          <p:cNvSpPr/>
          <p:nvPr/>
        </p:nvSpPr>
        <p:spPr>
          <a:xfrm>
            <a:off x="3510984" y="1946585"/>
            <a:ext cx="805070" cy="46091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6609156" y="4094857"/>
            <a:ext cx="1309596" cy="487018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1614162" y="1930287"/>
            <a:ext cx="1548952" cy="46091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1614162" y="4094858"/>
            <a:ext cx="4767387" cy="471734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30" name="Google Shape;530;p36"/>
          <p:cNvCxnSpPr/>
          <p:nvPr/>
        </p:nvCxnSpPr>
        <p:spPr>
          <a:xfrm>
            <a:off x="2518152" y="2522649"/>
            <a:ext cx="1752752" cy="1467881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1" name="Google Shape;531;p36"/>
          <p:cNvSpPr/>
          <p:nvPr/>
        </p:nvSpPr>
        <p:spPr>
          <a:xfrm>
            <a:off x="7918752" y="4082417"/>
            <a:ext cx="1354700" cy="499457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5365146" y="1948005"/>
            <a:ext cx="753406" cy="454904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33" name="Google Shape;533;p36"/>
          <p:cNvCxnSpPr/>
          <p:nvPr/>
        </p:nvCxnSpPr>
        <p:spPr>
          <a:xfrm>
            <a:off x="5758512" y="2518053"/>
            <a:ext cx="2808312" cy="1472477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4" name="Google Shape;534;p36"/>
          <p:cNvSpPr/>
          <p:nvPr/>
        </p:nvSpPr>
        <p:spPr>
          <a:xfrm>
            <a:off x="9273452" y="4094044"/>
            <a:ext cx="877548" cy="484174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6118553" y="1948005"/>
            <a:ext cx="720080" cy="46714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36" name="Google Shape;536;p36"/>
          <p:cNvCxnSpPr/>
          <p:nvPr/>
        </p:nvCxnSpPr>
        <p:spPr>
          <a:xfrm>
            <a:off x="6478592" y="2518053"/>
            <a:ext cx="3240360" cy="1472477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6"/>
          <p:cNvSpPr/>
          <p:nvPr/>
        </p:nvSpPr>
        <p:spPr>
          <a:xfrm>
            <a:off x="6838633" y="1948005"/>
            <a:ext cx="398722" cy="46713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10151000" y="4094857"/>
            <a:ext cx="1066668" cy="48336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39" name="Google Shape;539;p36"/>
          <p:cNvCxnSpPr/>
          <p:nvPr/>
        </p:nvCxnSpPr>
        <p:spPr>
          <a:xfrm>
            <a:off x="7054656" y="2518051"/>
            <a:ext cx="3600400" cy="1472479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0" name="Google Shape;540;p36"/>
          <p:cNvSpPr/>
          <p:nvPr/>
        </p:nvSpPr>
        <p:spPr>
          <a:xfrm>
            <a:off x="1614162" y="4566589"/>
            <a:ext cx="903990" cy="484175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7237354" y="1948005"/>
            <a:ext cx="922162" cy="47131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42" name="Google Shape;542;p36"/>
          <p:cNvCxnSpPr/>
          <p:nvPr/>
        </p:nvCxnSpPr>
        <p:spPr>
          <a:xfrm flipH="1">
            <a:off x="2121280" y="2518051"/>
            <a:ext cx="5653456" cy="2048538"/>
          </a:xfrm>
          <a:prstGeom prst="straightConnector1">
            <a:avLst/>
          </a:prstGeom>
          <a:noFill/>
          <a:ln w="34925" cap="flat" cmpd="sng">
            <a:solidFill>
              <a:srgbClr val="26648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3" name="Google Shape;543;p36"/>
          <p:cNvSpPr/>
          <p:nvPr/>
        </p:nvSpPr>
        <p:spPr>
          <a:xfrm>
            <a:off x="4534376" y="4561996"/>
            <a:ext cx="1440160" cy="488768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9218617" y="1967882"/>
            <a:ext cx="1131419" cy="417445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45" name="Google Shape;545;p36"/>
          <p:cNvCxnSpPr>
            <a:endCxn id="543" idx="0"/>
          </p:cNvCxnSpPr>
          <p:nvPr/>
        </p:nvCxnSpPr>
        <p:spPr>
          <a:xfrm flipH="1">
            <a:off x="5254456" y="2500396"/>
            <a:ext cx="4536600" cy="2061600"/>
          </a:xfrm>
          <a:prstGeom prst="straightConnector1">
            <a:avLst/>
          </a:prstGeom>
          <a:noFill/>
          <a:ln w="34925" cap="flat" cmpd="sng">
            <a:solidFill>
              <a:srgbClr val="26648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6" name="Google Shape;546;p36"/>
          <p:cNvSpPr/>
          <p:nvPr/>
        </p:nvSpPr>
        <p:spPr>
          <a:xfrm>
            <a:off x="2518152" y="4566591"/>
            <a:ext cx="1584176" cy="484174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8159516" y="1946585"/>
            <a:ext cx="693381" cy="46855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DD80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48" name="Google Shape;548;p36"/>
          <p:cNvCxnSpPr/>
          <p:nvPr/>
        </p:nvCxnSpPr>
        <p:spPr>
          <a:xfrm flipH="1">
            <a:off x="3310240" y="2518051"/>
            <a:ext cx="5184576" cy="2074101"/>
          </a:xfrm>
          <a:prstGeom prst="straightConnector1">
            <a:avLst/>
          </a:prstGeom>
          <a:noFill/>
          <a:ln w="34925" cap="flat" cmpd="sng">
            <a:solidFill>
              <a:srgbClr val="26648C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527" grpId="0" animBg="1"/>
      <p:bldP spid="528" grpId="0" animBg="1"/>
      <p:bldP spid="529" grpId="0" animBg="1"/>
      <p:bldP spid="531" grpId="0" animBg="1"/>
      <p:bldP spid="532" grpId="0" animBg="1"/>
      <p:bldP spid="534" grpId="0" animBg="1"/>
      <p:bldP spid="535" grpId="0" animBg="1"/>
      <p:bldP spid="537" grpId="0" animBg="1"/>
      <p:bldP spid="538" grpId="0" animBg="1"/>
      <p:bldP spid="540" grpId="0" animBg="1"/>
      <p:bldP spid="541" grpId="0" animBg="1"/>
      <p:bldP spid="543" grpId="0" animBg="1"/>
      <p:bldP spid="544" grpId="0" animBg="1"/>
      <p:bldP spid="546" grpId="0" animBg="1"/>
      <p:bldP spid="5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 txBox="1">
            <a:spLocks noGrp="1"/>
          </p:cNvSpPr>
          <p:nvPr>
            <p:ph type="title"/>
          </p:nvPr>
        </p:nvSpPr>
        <p:spPr>
          <a:xfrm>
            <a:off x="2458383" y="136898"/>
            <a:ext cx="7589931" cy="9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國教院華英雙語索引典系統</a:t>
            </a:r>
            <a:endParaRPr/>
          </a:p>
        </p:txBody>
      </p:sp>
      <p:pic>
        <p:nvPicPr>
          <p:cNvPr id="554" name="Google Shape;5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552" y="1123016"/>
            <a:ext cx="7698627" cy="5433878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7"/>
          <p:cNvSpPr/>
          <p:nvPr/>
        </p:nvSpPr>
        <p:spPr>
          <a:xfrm>
            <a:off x="2172776" y="1988839"/>
            <a:ext cx="5814393" cy="4590864"/>
          </a:xfrm>
          <a:prstGeom prst="roundRect">
            <a:avLst>
              <a:gd name="adj" fmla="val 0"/>
            </a:avLst>
          </a:prstGeom>
          <a:solidFill>
            <a:srgbClr val="FF0000">
              <a:alpha val="2000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7717392" y="1988839"/>
            <a:ext cx="2044787" cy="1800201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7" name="Google Shape;557;p37"/>
          <p:cNvSpPr/>
          <p:nvPr/>
        </p:nvSpPr>
        <p:spPr>
          <a:xfrm>
            <a:off x="7717392" y="3651380"/>
            <a:ext cx="2044787" cy="2928323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8" name="Google Shape;558;p37"/>
          <p:cNvSpPr/>
          <p:nvPr/>
        </p:nvSpPr>
        <p:spPr>
          <a:xfrm>
            <a:off x="4124406" y="1100207"/>
            <a:ext cx="2070847" cy="68377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67" y="22500"/>
                </a:moveTo>
                <a:lnTo>
                  <a:pt x="-20000" y="22500"/>
                </a:lnTo>
                <a:lnTo>
                  <a:pt x="-56000" y="135000"/>
                </a:lnTo>
              </a:path>
            </a:pathLst>
          </a:custGeom>
          <a:solidFill>
            <a:srgbClr val="548BB7"/>
          </a:solidFill>
          <a:ln w="57150" cap="flat" cmpd="sng">
            <a:solidFill>
              <a:srgbClr val="558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雙語例句</a:t>
            </a:r>
            <a:endParaRPr dirty="0"/>
          </a:p>
        </p:txBody>
      </p:sp>
      <p:sp>
        <p:nvSpPr>
          <p:cNvPr id="559" name="Google Shape;559;p37"/>
          <p:cNvSpPr/>
          <p:nvPr/>
        </p:nvSpPr>
        <p:spPr>
          <a:xfrm flipH="1">
            <a:off x="6104580" y="1100206"/>
            <a:ext cx="2384612" cy="68377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505" y="23872"/>
                </a:moveTo>
                <a:lnTo>
                  <a:pt x="-20000" y="22500"/>
                </a:lnTo>
                <a:lnTo>
                  <a:pt x="-39377" y="144896"/>
                </a:lnTo>
              </a:path>
            </a:pathLst>
          </a:custGeom>
          <a:solidFill>
            <a:srgbClr val="26648C"/>
          </a:solidFill>
          <a:ln w="571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自動對應翻譯</a:t>
            </a:r>
            <a:endParaRPr/>
          </a:p>
        </p:txBody>
      </p:sp>
      <p:sp>
        <p:nvSpPr>
          <p:cNvPr id="560" name="Google Shape;560;p37"/>
          <p:cNvSpPr/>
          <p:nvPr/>
        </p:nvSpPr>
        <p:spPr>
          <a:xfrm flipH="1">
            <a:off x="4768840" y="2644587"/>
            <a:ext cx="2775601" cy="86957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751" y="22500"/>
                </a:moveTo>
                <a:lnTo>
                  <a:pt x="-20000" y="22500"/>
                </a:lnTo>
                <a:lnTo>
                  <a:pt x="-39377" y="144896"/>
                </a:lnTo>
              </a:path>
            </a:pathLst>
          </a:custGeom>
          <a:solidFill>
            <a:srgbClr val="0070C0"/>
          </a:solidFill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自動抽取搭配詞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 txBox="1">
            <a:spLocks noGrp="1"/>
          </p:cNvSpPr>
          <p:nvPr>
            <p:ph type="title"/>
          </p:nvPr>
        </p:nvSpPr>
        <p:spPr>
          <a:xfrm>
            <a:off x="2458383" y="136898"/>
            <a:ext cx="7589931" cy="9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國教院華英雙語索引典系統</a:t>
            </a:r>
            <a:endParaRPr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328612"/>
            <a:ext cx="77533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 txBox="1">
            <a:spLocks noGrp="1"/>
          </p:cNvSpPr>
          <p:nvPr>
            <p:ph type="title"/>
          </p:nvPr>
        </p:nvSpPr>
        <p:spPr>
          <a:xfrm>
            <a:off x="2458383" y="136898"/>
            <a:ext cx="7589931" cy="9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altLang="en-US" dirty="0" smtClean="0"/>
              <a:t>自動對應翻譯</a:t>
            </a:r>
            <a:endParaRPr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108" y="1247174"/>
            <a:ext cx="5021297" cy="47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 txBox="1">
            <a:spLocks noGrp="1"/>
          </p:cNvSpPr>
          <p:nvPr>
            <p:ph type="title"/>
          </p:nvPr>
        </p:nvSpPr>
        <p:spPr>
          <a:xfrm>
            <a:off x="2458383" y="136898"/>
            <a:ext cx="7589931" cy="9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altLang="en-US" dirty="0" smtClean="0"/>
              <a:t>自動對應搭配</a:t>
            </a:r>
            <a:endParaRPr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60" y="1123016"/>
            <a:ext cx="3621505" cy="5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8"/>
          <p:cNvSpPr/>
          <p:nvPr/>
        </p:nvSpPr>
        <p:spPr>
          <a:xfrm>
            <a:off x="2152650" y="1622613"/>
            <a:ext cx="7975798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6" name="Google Shape;566;p38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06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 b="1"/>
              <a:t>雙語索引典：輔助寫作教學</a:t>
            </a:r>
            <a:endParaRPr/>
          </a:p>
        </p:txBody>
      </p:sp>
      <p:sp>
        <p:nvSpPr>
          <p:cNvPr id="567" name="Google Shape;567;p38"/>
          <p:cNvSpPr txBox="1">
            <a:spLocks noGrp="1"/>
          </p:cNvSpPr>
          <p:nvPr>
            <p:ph type="body" idx="1"/>
          </p:nvPr>
        </p:nvSpPr>
        <p:spPr>
          <a:xfrm>
            <a:off x="2162589" y="1596549"/>
            <a:ext cx="7886700" cy="490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20040" lvl="0" indent="-320059" algn="l" rtl="0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■"/>
            </a:pP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「設法</a:t>
            </a: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改善」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ct val="7000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We have to </a:t>
            </a:r>
            <a:r>
              <a:rPr lang="zh-TW" b="1" dirty="0">
                <a:solidFill>
                  <a:srgbClr val="26648C"/>
                </a:solidFill>
                <a:latin typeface="Arial"/>
                <a:ea typeface="Arial"/>
                <a:cs typeface="Arial"/>
                <a:sym typeface="Arial"/>
              </a:rPr>
              <a:t>come up with ways to improve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all these .</a:t>
            </a:r>
            <a:br>
              <a:rPr lang="zh-TW" dirty="0"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latin typeface="Arial"/>
                <a:ea typeface="Arial"/>
                <a:cs typeface="Arial"/>
                <a:sym typeface="Arial"/>
              </a:rPr>
              <a:t>這些 都 亟需 </a:t>
            </a:r>
            <a:r>
              <a:rPr 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設法</a:t>
            </a: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改善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。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ct val="7000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We can 't avoid them for this reason ; we should </a:t>
            </a:r>
            <a:r>
              <a:rPr lang="zh-TW" b="1" dirty="0">
                <a:solidFill>
                  <a:srgbClr val="26648C"/>
                </a:solidFill>
                <a:latin typeface="Arial"/>
                <a:ea typeface="Arial"/>
                <a:cs typeface="Arial"/>
                <a:sym typeface="Arial"/>
              </a:rPr>
              <a:t>find a way to improve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election practices . "</a:t>
            </a:r>
            <a:br>
              <a:rPr lang="zh-TW" dirty="0"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latin typeface="Arial"/>
                <a:ea typeface="Arial"/>
                <a:cs typeface="Arial"/>
                <a:sym typeface="Arial"/>
              </a:rPr>
              <a:t>顯然 我們 不能 因 這 個 理由 而 逃避 ， 而是 應該 </a:t>
            </a:r>
            <a:r>
              <a:rPr 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設法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去 </a:t>
            </a:r>
            <a:r>
              <a:rPr 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改善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選舉 風氣 。 」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ct val="70000"/>
              <a:buChar char="■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he really wished he could</a:t>
            </a:r>
            <a:r>
              <a:rPr lang="zh-TW" b="1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b="1" dirty="0">
                <a:solidFill>
                  <a:srgbClr val="26648C"/>
                </a:solidFill>
                <a:latin typeface="Arial"/>
                <a:ea typeface="Arial"/>
                <a:cs typeface="Arial"/>
                <a:sym typeface="Arial"/>
              </a:rPr>
              <a:t>find a way to improve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the lives of those on the farms .</a:t>
            </a:r>
            <a:br>
              <a:rPr lang="zh-TW" dirty="0"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latin typeface="Arial"/>
                <a:ea typeface="Arial"/>
                <a:cs typeface="Arial"/>
                <a:sym typeface="Arial"/>
              </a:rPr>
              <a:t>真 希望 將來 能 </a:t>
            </a:r>
            <a:r>
              <a:rPr 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設法</a:t>
            </a:r>
            <a:r>
              <a:rPr lang="zh-TW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b="1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改善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 農民 生活 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"/>
          <p:cNvSpPr txBox="1">
            <a:spLocks noGrp="1"/>
          </p:cNvSpPr>
          <p:nvPr>
            <p:ph type="title"/>
          </p:nvPr>
        </p:nvSpPr>
        <p:spPr>
          <a:xfrm>
            <a:off x="6888088" y="1844824"/>
            <a:ext cx="158417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練習</a:t>
            </a:r>
            <a:endParaRPr/>
          </a:p>
        </p:txBody>
      </p:sp>
      <p:sp>
        <p:nvSpPr>
          <p:cNvPr id="490" name="Google Shape;490;p32"/>
          <p:cNvSpPr txBox="1">
            <a:spLocks noGrp="1"/>
          </p:cNvSpPr>
          <p:nvPr>
            <p:ph type="body" idx="1"/>
          </p:nvPr>
        </p:nvSpPr>
        <p:spPr>
          <a:xfrm>
            <a:off x="6338366" y="3282425"/>
            <a:ext cx="4536504" cy="227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>
              <a:spcBef>
                <a:spcPts val="0"/>
              </a:spcBef>
            </a:pPr>
            <a:r>
              <a:rPr lang="zh-TW" altLang="en-US" dirty="0" smtClean="0">
                <a:latin typeface="Twentieth Century"/>
                <a:ea typeface="Twentieth Century"/>
                <a:cs typeface="Twentieth Century"/>
                <a:sym typeface="Twentieth Century"/>
              </a:rPr>
              <a:t>請查詢「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Twentieth Century"/>
              </a:rPr>
              <a:t>討論」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sym typeface="Twentieth Century"/>
            </a:endParaRPr>
          </a:p>
          <a:p>
            <a:pPr marL="777240" lvl="1" indent="-320040">
              <a:spcBef>
                <a:spcPts val="0"/>
              </a:spcBef>
            </a:pPr>
            <a:r>
              <a:rPr lang="zh-TW" altLang="en-US" dirty="0" smtClean="0">
                <a:latin typeface="+mj-ea"/>
                <a:ea typeface="+mj-ea"/>
              </a:rPr>
              <a:t>觀察「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en-US" dirty="0" smtClean="0">
                <a:latin typeface="+mj-ea"/>
                <a:ea typeface="+mj-ea"/>
              </a:rPr>
              <a:t>」的翻譯</a:t>
            </a:r>
            <a:endParaRPr lang="en-US" altLang="zh-TW" dirty="0" smtClean="0">
              <a:latin typeface="+mj-ea"/>
              <a:ea typeface="+mj-ea"/>
            </a:endParaRPr>
          </a:p>
          <a:p>
            <a:pPr marL="777240" lvl="1" indent="-320040">
              <a:spcBef>
                <a:spcPts val="0"/>
              </a:spcBef>
            </a:pPr>
            <a:r>
              <a:rPr lang="zh-TW" altLang="en-US" dirty="0" smtClean="0">
                <a:latin typeface="+mj-ea"/>
                <a:ea typeface="+mj-ea"/>
              </a:rPr>
              <a:t>觀察</a:t>
            </a:r>
            <a:r>
              <a:rPr lang="zh-TW" altLang="en-US" dirty="0">
                <a:latin typeface="+mj-ea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en-US" dirty="0">
                <a:latin typeface="+mj-ea"/>
              </a:rPr>
              <a:t>」</a:t>
            </a:r>
            <a:r>
              <a:rPr lang="zh-TW" altLang="en-US" dirty="0" smtClean="0">
                <a:latin typeface="+mj-ea"/>
              </a:rPr>
              <a:t>的搭配</a:t>
            </a:r>
            <a:r>
              <a:rPr lang="zh-TW" altLang="en-US" dirty="0" smtClean="0">
                <a:latin typeface="+mj-ea"/>
              </a:rPr>
              <a:t>詞</a:t>
            </a:r>
            <a:endParaRPr lang="en-US" altLang="zh-TW" dirty="0" smtClean="0">
              <a:latin typeface="+mj-ea"/>
            </a:endParaRPr>
          </a:p>
          <a:p>
            <a:pPr marL="777240" lvl="1" indent="-320040">
              <a:spcBef>
                <a:spcPts val="0"/>
              </a:spcBef>
            </a:pPr>
            <a:r>
              <a:rPr lang="zh-TW" altLang="en-US" dirty="0" smtClean="0"/>
              <a:t>查詢</a:t>
            </a:r>
            <a:r>
              <a:rPr lang="zh-TW" altLang="en-US" dirty="0">
                <a:latin typeface="+mj-ea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en-US" dirty="0">
                <a:latin typeface="+mj-ea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與其搭配詞的英文用法</a:t>
            </a:r>
            <a:endParaRPr lang="en-US" altLang="zh-TW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TW" dirty="0"/>
          </a:p>
          <a:p>
            <a:pPr marL="320040" lvl="0" indent="-320040">
              <a:spcBef>
                <a:spcPts val="0"/>
              </a:spcBef>
            </a:pP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1" name="Google Shape;491;p32"/>
          <p:cNvSpPr/>
          <p:nvPr/>
        </p:nvSpPr>
        <p:spPr>
          <a:xfrm>
            <a:off x="983431" y="2403104"/>
            <a:ext cx="4477396" cy="2967971"/>
          </a:xfrm>
          <a:prstGeom prst="round2DiagRect">
            <a:avLst>
              <a:gd name="adj1" fmla="val 27765"/>
              <a:gd name="adj2" fmla="val 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92" name="Google Shape;4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464" y="2204864"/>
            <a:ext cx="4361944" cy="291750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93" name="Google Shape;493;p32"/>
          <p:cNvSpPr/>
          <p:nvPr/>
        </p:nvSpPr>
        <p:spPr>
          <a:xfrm rot="10800000">
            <a:off x="5102582" y="1913253"/>
            <a:ext cx="847992" cy="847992"/>
          </a:xfrm>
          <a:prstGeom prst="corner">
            <a:avLst>
              <a:gd name="adj1" fmla="val 18667"/>
              <a:gd name="adj2" fmla="val 17580"/>
            </a:avLst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4" name="Google Shape;494;p32"/>
          <p:cNvSpPr/>
          <p:nvPr/>
        </p:nvSpPr>
        <p:spPr>
          <a:xfrm>
            <a:off x="6338366" y="2087071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4968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9"/>
          <p:cNvSpPr/>
          <p:nvPr/>
        </p:nvSpPr>
        <p:spPr>
          <a:xfrm>
            <a:off x="2207568" y="2244621"/>
            <a:ext cx="7776864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3" name="Google Shape;573;p39"/>
          <p:cNvSpPr txBox="1">
            <a:spLocks noGrp="1"/>
          </p:cNvSpPr>
          <p:nvPr>
            <p:ph type="title"/>
          </p:nvPr>
        </p:nvSpPr>
        <p:spPr>
          <a:xfrm>
            <a:off x="2207568" y="228600"/>
            <a:ext cx="948049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雙語索引典的限制</a:t>
            </a:r>
            <a:endParaRPr/>
          </a:p>
        </p:txBody>
      </p:sp>
      <p:sp>
        <p:nvSpPr>
          <p:cNvPr id="574" name="Google Shape;574;p39"/>
          <p:cNvSpPr txBox="1">
            <a:spLocks noGrp="1"/>
          </p:cNvSpPr>
          <p:nvPr>
            <p:ph type="body" idx="1"/>
          </p:nvPr>
        </p:nvSpPr>
        <p:spPr>
          <a:xfrm>
            <a:off x="2207568" y="2173560"/>
            <a:ext cx="8352928" cy="283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just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句對應、詞對應、自動對應翻譯、搭配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just" rtl="0">
              <a:spcBef>
                <a:spcPts val="1800"/>
              </a:spcBef>
              <a:spcAft>
                <a:spcPts val="0"/>
              </a:spcAft>
              <a:buSzPts val="1960"/>
              <a:buChar char="■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都是 NLP 技術自動產生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just" rtl="0">
              <a:spcBef>
                <a:spcPts val="550"/>
              </a:spcBef>
              <a:spcAft>
                <a:spcPts val="0"/>
              </a:spcAft>
              <a:buSzPts val="1960"/>
              <a:buChar char="■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無法達到百分之百正確率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just" rtl="0">
              <a:spcBef>
                <a:spcPts val="550"/>
              </a:spcBef>
              <a:spcAft>
                <a:spcPts val="0"/>
              </a:spcAft>
              <a:buSzPts val="1960"/>
              <a:buChar char="■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使用者必須自行判斷正確性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335360" y="296651"/>
            <a:ext cx="11521280" cy="6264697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4896802" y="2948876"/>
            <a:ext cx="4320480" cy="12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zh-TW" sz="4200" b="1" dirty="0">
                <a:solidFill>
                  <a:schemeClr val="lt1"/>
                </a:solidFill>
              </a:rPr>
              <a:t>CQP </a:t>
            </a:r>
            <a:r>
              <a:rPr lang="zh-TW" altLang="en-US" sz="4200" b="1" dirty="0" smtClean="0">
                <a:solidFill>
                  <a:schemeClr val="lt1"/>
                </a:solidFill>
              </a:rPr>
              <a:t>簡介</a:t>
            </a:r>
            <a:endParaRPr dirty="0"/>
          </a:p>
        </p:txBody>
      </p:sp>
      <p:sp>
        <p:nvSpPr>
          <p:cNvPr id="142" name="Google Shape;142;p3"/>
          <p:cNvSpPr/>
          <p:nvPr/>
        </p:nvSpPr>
        <p:spPr>
          <a:xfrm>
            <a:off x="2567608" y="2564904"/>
            <a:ext cx="1687372" cy="1501055"/>
          </a:xfrm>
          <a:prstGeom prst="round2DiagRect">
            <a:avLst>
              <a:gd name="adj1" fmla="val 21765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3071664" y="2984722"/>
            <a:ext cx="165618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</a:pPr>
            <a:r>
              <a:rPr lang="zh-TW" sz="42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壹</a:t>
            </a:r>
            <a:endParaRPr sz="42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54"/>
          <p:cNvPicPr preferRelativeResize="0"/>
          <p:nvPr/>
        </p:nvPicPr>
        <p:blipFill rotWithShape="1">
          <a:blip r:embed="rId3">
            <a:alphaModFix/>
          </a:blip>
          <a:srcRect l="8709" t="24905" r="10063" b="37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54"/>
          <p:cNvCxnSpPr/>
          <p:nvPr/>
        </p:nvCxnSpPr>
        <p:spPr>
          <a:xfrm>
            <a:off x="0" y="3933056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0" name="Google Shape;830;p54"/>
          <p:cNvSpPr txBox="1"/>
          <p:nvPr/>
        </p:nvSpPr>
        <p:spPr>
          <a:xfrm>
            <a:off x="2208819" y="2407513"/>
            <a:ext cx="7466681" cy="15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10000"/>
              <a:buFont typeface="Arial"/>
              <a:buNone/>
            </a:pPr>
            <a:r>
              <a:rPr lang="zh-TW" sz="10000" b="1" cap="none">
                <a:solidFill>
                  <a:srgbClr val="26648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0000" b="1" cap="none">
              <a:solidFill>
                <a:srgbClr val="2664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48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0" name="Google Shape;580;p40"/>
          <p:cNvSpPr/>
          <p:nvPr/>
        </p:nvSpPr>
        <p:spPr>
          <a:xfrm>
            <a:off x="335360" y="296651"/>
            <a:ext cx="11521280" cy="6264697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1" name="Google Shape;581;p40"/>
          <p:cNvSpPr txBox="1">
            <a:spLocks noGrp="1"/>
          </p:cNvSpPr>
          <p:nvPr>
            <p:ph type="body" idx="1"/>
          </p:nvPr>
        </p:nvSpPr>
        <p:spPr>
          <a:xfrm>
            <a:off x="5197303" y="2948876"/>
            <a:ext cx="6815822" cy="12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zh-TW" sz="4400" b="1">
                <a:solidFill>
                  <a:schemeClr val="lt1"/>
                </a:solidFill>
              </a:rPr>
              <a:t>子語料庫</a:t>
            </a:r>
            <a:endParaRPr sz="4200" b="1">
              <a:solidFill>
                <a:schemeClr val="lt1"/>
              </a:solidFill>
            </a:endParaRPr>
          </a:p>
        </p:txBody>
      </p:sp>
      <p:sp>
        <p:nvSpPr>
          <p:cNvPr id="582" name="Google Shape;582;p40"/>
          <p:cNvSpPr/>
          <p:nvPr/>
        </p:nvSpPr>
        <p:spPr>
          <a:xfrm>
            <a:off x="2567608" y="2564904"/>
            <a:ext cx="1687372" cy="1501055"/>
          </a:xfrm>
          <a:prstGeom prst="round2DiagRect">
            <a:avLst>
              <a:gd name="adj1" fmla="val 21765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3" name="Google Shape;583;p40"/>
          <p:cNvSpPr txBox="1"/>
          <p:nvPr/>
        </p:nvSpPr>
        <p:spPr>
          <a:xfrm>
            <a:off x="3071664" y="2984722"/>
            <a:ext cx="165618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Noto Sans Symbols"/>
              <a:buNone/>
            </a:pPr>
            <a:r>
              <a:rPr lang="zh-TW" sz="44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肆</a:t>
            </a:r>
            <a:endParaRPr sz="42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/>
          <p:cNvSpPr/>
          <p:nvPr/>
        </p:nvSpPr>
        <p:spPr>
          <a:xfrm>
            <a:off x="1991544" y="3371292"/>
            <a:ext cx="1728192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9" name="Google Shape;589;p41"/>
          <p:cNvSpPr txBox="1">
            <a:spLocks noGrp="1"/>
          </p:cNvSpPr>
          <p:nvPr>
            <p:ph type="title"/>
          </p:nvPr>
        </p:nvSpPr>
        <p:spPr>
          <a:xfrm>
            <a:off x="1991544" y="228600"/>
            <a:ext cx="969652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何謂</a:t>
            </a:r>
            <a:r>
              <a:rPr lang="zh-TW" b="1"/>
              <a:t>子語料庫</a:t>
            </a:r>
            <a:r>
              <a:rPr lang="zh-TW"/>
              <a:t>？</a:t>
            </a:r>
            <a:endParaRPr/>
          </a:p>
        </p:txBody>
      </p:sp>
      <p:sp>
        <p:nvSpPr>
          <p:cNvPr id="590" name="Google Shape;590;p41"/>
          <p:cNvSpPr txBox="1">
            <a:spLocks noGrp="1"/>
          </p:cNvSpPr>
          <p:nvPr>
            <p:ph type="body" idx="1"/>
          </p:nvPr>
        </p:nvSpPr>
        <p:spPr>
          <a:xfrm>
            <a:off x="1991544" y="2060848"/>
            <a:ext cx="7848872" cy="348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■"/>
            </a:pPr>
            <a:r>
              <a:rPr lang="zh-TW" sz="3200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依特定條件，從語料庫中取出部分文本，</a:t>
            </a:r>
            <a:br>
              <a:rPr lang="zh-TW" sz="3200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200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成為一個語料庫</a:t>
            </a:r>
            <a:endParaRPr sz="3200"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例如：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950"/>
              <a:buChar char="■"/>
            </a:pPr>
            <a:r>
              <a:rPr lang="zh-TW" sz="2600" dirty="0" smtClean="0">
                <a:latin typeface="Arial"/>
                <a:ea typeface="Arial"/>
                <a:cs typeface="Arial"/>
                <a:sym typeface="Arial"/>
              </a:rPr>
              <a:t>主題</a:t>
            </a:r>
            <a:r>
              <a:rPr lang="zh-TW" sz="2600" dirty="0">
                <a:latin typeface="Arial"/>
                <a:ea typeface="Arial"/>
                <a:cs typeface="Arial"/>
                <a:sym typeface="Arial"/>
              </a:rPr>
              <a:t>：文學 vs 科學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950"/>
              <a:buChar char="■"/>
            </a:pPr>
            <a:r>
              <a:rPr lang="zh-TW" sz="2600" dirty="0">
                <a:latin typeface="Arial"/>
                <a:ea typeface="Arial"/>
                <a:cs typeface="Arial"/>
                <a:sym typeface="Arial"/>
              </a:rPr>
              <a:t>語式：口語 vs </a:t>
            </a:r>
            <a:r>
              <a:rPr lang="zh-TW" sz="2600" dirty="0" smtClean="0">
                <a:latin typeface="Arial"/>
                <a:ea typeface="Arial"/>
                <a:cs typeface="Arial"/>
                <a:sym typeface="Arial"/>
              </a:rPr>
              <a:t>書面語</a:t>
            </a:r>
            <a:endParaRPr lang="en-US" altLang="zh-TW" sz="2600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28600" algn="l" rtl="0">
              <a:spcBef>
                <a:spcPts val="500"/>
              </a:spcBef>
              <a:spcAft>
                <a:spcPts val="0"/>
              </a:spcAft>
              <a:buSzPts val="1950"/>
              <a:buChar char="■"/>
            </a:pPr>
            <a:r>
              <a:rPr lang="zh-TW" altLang="en-US" sz="2600" dirty="0" smtClean="0">
                <a:latin typeface="Arial"/>
                <a:ea typeface="Arial"/>
                <a:cs typeface="Arial"/>
                <a:sym typeface="Arial"/>
              </a:rPr>
              <a:t>中介語：韓國人 </a:t>
            </a:r>
            <a:r>
              <a:rPr lang="en-US" altLang="zh-TW" sz="2600" dirty="0" smtClean="0">
                <a:latin typeface="Arial"/>
                <a:ea typeface="Arial"/>
                <a:cs typeface="Arial"/>
                <a:sym typeface="Arial"/>
              </a:rPr>
              <a:t>vs </a:t>
            </a:r>
            <a:r>
              <a:rPr lang="zh-TW" altLang="en-US" sz="2600" dirty="0" smtClean="0">
                <a:latin typeface="Arial"/>
                <a:ea typeface="Arial"/>
                <a:cs typeface="Arial"/>
                <a:sym typeface="Arial"/>
              </a:rPr>
              <a:t>非韓國人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119062" algn="l" rtl="0">
              <a:spcBef>
                <a:spcPts val="500"/>
              </a:spcBef>
              <a:spcAft>
                <a:spcPts val="0"/>
              </a:spcAft>
              <a:buSzPts val="1725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2"/>
          <p:cNvSpPr/>
          <p:nvPr/>
        </p:nvSpPr>
        <p:spPr>
          <a:xfrm>
            <a:off x="2567608" y="1622613"/>
            <a:ext cx="684076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7" name="Google Shape;597;p42"/>
          <p:cNvSpPr/>
          <p:nvPr/>
        </p:nvSpPr>
        <p:spPr>
          <a:xfrm>
            <a:off x="2567608" y="3317894"/>
            <a:ext cx="684076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8" name="Google Shape;598;p42"/>
          <p:cNvSpPr/>
          <p:nvPr/>
        </p:nvSpPr>
        <p:spPr>
          <a:xfrm>
            <a:off x="2582078" y="5013176"/>
            <a:ext cx="6840760" cy="432048"/>
          </a:xfrm>
          <a:prstGeom prst="roundRect">
            <a:avLst>
              <a:gd name="adj" fmla="val 50000"/>
            </a:avLst>
          </a:prstGeom>
          <a:solidFill>
            <a:srgbClr val="DD80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9" name="Google Shape;599;p42"/>
          <p:cNvSpPr txBox="1">
            <a:spLocks noGrp="1"/>
          </p:cNvSpPr>
          <p:nvPr>
            <p:ph type="title"/>
          </p:nvPr>
        </p:nvSpPr>
        <p:spPr>
          <a:xfrm>
            <a:off x="2063552" y="228600"/>
            <a:ext cx="96245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子語料庫的用途</a:t>
            </a:r>
            <a:endParaRPr/>
          </a:p>
        </p:txBody>
      </p:sp>
      <p:sp>
        <p:nvSpPr>
          <p:cNvPr id="600" name="Google Shape;600;p42"/>
          <p:cNvSpPr txBox="1">
            <a:spLocks noGrp="1"/>
          </p:cNvSpPr>
          <p:nvPr>
            <p:ph type="body" idx="1"/>
          </p:nvPr>
        </p:nvSpPr>
        <p:spPr>
          <a:xfrm>
            <a:off x="2567608" y="1600200"/>
            <a:ext cx="6336704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■"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比較語言現象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比較同一個詞在不同領域的用法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例如：「分子」在不同領域的意義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取得領域詞表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商業文本詞表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學術文本詞表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l" rtl="0">
              <a:spcBef>
                <a:spcPts val="24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比較領域詞表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SzPts val="1820"/>
              <a:buChar char="■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「關鍵詞」抽取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40080" lvl="1" indent="-158750" algn="l" rtl="0">
              <a:spcBef>
                <a:spcPts val="550"/>
              </a:spcBef>
              <a:spcAft>
                <a:spcPts val="0"/>
              </a:spcAft>
              <a:buSzPts val="182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6" name="Google Shape;606;p43"/>
          <p:cNvSpPr/>
          <p:nvPr/>
        </p:nvSpPr>
        <p:spPr>
          <a:xfrm>
            <a:off x="5360166" y="2847861"/>
            <a:ext cx="6831834" cy="329703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7" name="Google Shape;607;p43"/>
          <p:cNvSpPr/>
          <p:nvPr/>
        </p:nvSpPr>
        <p:spPr>
          <a:xfrm>
            <a:off x="3319668" y="2398986"/>
            <a:ext cx="4058673" cy="329703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8" name="Google Shape;608;p43"/>
          <p:cNvSpPr/>
          <p:nvPr/>
        </p:nvSpPr>
        <p:spPr>
          <a:xfrm>
            <a:off x="0" y="926054"/>
            <a:ext cx="4031758" cy="380866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9" name="Google Shape;609;p43"/>
          <p:cNvSpPr/>
          <p:nvPr/>
        </p:nvSpPr>
        <p:spPr>
          <a:xfrm>
            <a:off x="0" y="675996"/>
            <a:ext cx="4058673" cy="3808666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10" name="Google Shape;610;p43"/>
          <p:cNvPicPr preferRelativeResize="0"/>
          <p:nvPr/>
        </p:nvPicPr>
        <p:blipFill rotWithShape="1">
          <a:blip r:embed="rId3">
            <a:alphaModFix/>
          </a:blip>
          <a:srcRect l="1816"/>
          <a:stretch/>
        </p:blipFill>
        <p:spPr>
          <a:xfrm>
            <a:off x="1012669" y="707841"/>
            <a:ext cx="3046004" cy="3756180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1" name="Google Shape;61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3347" y="1196752"/>
            <a:ext cx="2934650" cy="4228574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2" name="Google Shape;61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5920" y="2060895"/>
            <a:ext cx="5636518" cy="3782864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3" name="Google Shape;613;p43"/>
          <p:cNvSpPr/>
          <p:nvPr/>
        </p:nvSpPr>
        <p:spPr>
          <a:xfrm>
            <a:off x="11012438" y="2029697"/>
            <a:ext cx="1186595" cy="3836505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4" name="Google Shape;614;p43"/>
          <p:cNvSpPr/>
          <p:nvPr/>
        </p:nvSpPr>
        <p:spPr>
          <a:xfrm flipH="1">
            <a:off x="5375919" y="1198813"/>
            <a:ext cx="916151" cy="862082"/>
          </a:xfrm>
          <a:prstGeom prst="rtTriangle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5" name="Google Shape;615;p43"/>
          <p:cNvSpPr/>
          <p:nvPr/>
        </p:nvSpPr>
        <p:spPr>
          <a:xfrm flipH="1">
            <a:off x="3319669" y="686340"/>
            <a:ext cx="739002" cy="510412"/>
          </a:xfrm>
          <a:prstGeom prst="rtTriangle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23" name="Google Shape;623;p44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624" name="Google Shape;624;p4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29" name="Google Shape;629;p4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0" name="Google Shape;630;p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1" name="Google Shape;631;p4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32" name="Google Shape;632;p4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33" name="Google Shape;633;p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4" name="Google Shape;634;p4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35" name="Google Shape;635;p4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36" name="Google Shape;636;p44"/>
          <p:cNvSpPr txBox="1">
            <a:spLocks noGrp="1"/>
          </p:cNvSpPr>
          <p:nvPr>
            <p:ph type="title"/>
          </p:nvPr>
        </p:nvSpPr>
        <p:spPr>
          <a:xfrm>
            <a:off x="4151757" y="116632"/>
            <a:ext cx="30243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文學類文本</a:t>
            </a:r>
            <a:endParaRPr/>
          </a:p>
        </p:txBody>
      </p:sp>
      <p:pic>
        <p:nvPicPr>
          <p:cNvPr id="637" name="Google Shape;63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391" y="1411358"/>
            <a:ext cx="7156174" cy="4343400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3" name="Google Shape;643;p45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4" name="Google Shape;644;p45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45" name="Google Shape;645;p45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646" name="Google Shape;646;p45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51" name="Google Shape;651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52" name="Google Shape;652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54" name="Google Shape;654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55" name="Google Shape;655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57" name="Google Shape;657;p45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58" name="Google Shape;658;p45"/>
          <p:cNvSpPr txBox="1">
            <a:spLocks noGrp="1"/>
          </p:cNvSpPr>
          <p:nvPr>
            <p:ph type="title"/>
          </p:nvPr>
        </p:nvSpPr>
        <p:spPr>
          <a:xfrm>
            <a:off x="4655840" y="116632"/>
            <a:ext cx="703222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科學類文本</a:t>
            </a:r>
            <a:endParaRPr/>
          </a:p>
        </p:txBody>
      </p:sp>
      <p:pic>
        <p:nvPicPr>
          <p:cNvPr id="659" name="Google Shape;65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0399" y="1397519"/>
            <a:ext cx="7142714" cy="4386453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6"/>
          <p:cNvSpPr txBox="1">
            <a:spLocks noGrp="1"/>
          </p:cNvSpPr>
          <p:nvPr>
            <p:ph type="title"/>
          </p:nvPr>
        </p:nvSpPr>
        <p:spPr>
          <a:xfrm>
            <a:off x="2351584" y="228600"/>
            <a:ext cx="933648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建子語料庫的方法</a:t>
            </a:r>
            <a:endParaRPr/>
          </a:p>
        </p:txBody>
      </p:sp>
      <p:sp>
        <p:nvSpPr>
          <p:cNvPr id="665" name="Google Shape;665;p46"/>
          <p:cNvSpPr txBox="1">
            <a:spLocks noGrp="1"/>
          </p:cNvSpPr>
          <p:nvPr>
            <p:ph type="body" idx="1"/>
          </p:nvPr>
        </p:nvSpPr>
        <p:spPr>
          <a:xfrm>
            <a:off x="816864" y="1772816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lnSpc>
                <a:spcPct val="131034"/>
              </a:lnSpc>
              <a:spcBef>
                <a:spcPts val="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語料庫後設資料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( Corpus metadata)</a:t>
            </a:r>
            <a:endParaRPr/>
          </a:p>
          <a:p>
            <a:pPr marL="320040" lvl="0" indent="-320040" algn="l" rtl="0">
              <a:lnSpc>
                <a:spcPct val="131034"/>
              </a:lnSpc>
              <a:spcBef>
                <a:spcPts val="7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掃瞄後設資料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(Scan text metadata)</a:t>
            </a:r>
            <a:endParaRPr/>
          </a:p>
          <a:p>
            <a:pPr marL="320040" lvl="0" indent="-320040" algn="l" rtl="0">
              <a:lnSpc>
                <a:spcPct val="131034"/>
              </a:lnSpc>
              <a:spcBef>
                <a:spcPts val="7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手動輸入檔名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(Manual entry of filename)</a:t>
            </a:r>
            <a:endParaRPr/>
          </a:p>
          <a:p>
            <a:pPr marL="320040" lvl="0" indent="-320040" algn="l" rtl="0">
              <a:lnSpc>
                <a:spcPct val="131034"/>
              </a:lnSpc>
              <a:spcBef>
                <a:spcPts val="7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子語料庫的反集合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(Invert an existing subcorpus)</a:t>
            </a:r>
            <a:endParaRPr/>
          </a:p>
          <a:p>
            <a:pPr marL="320040" lvl="0" indent="-320040" algn="l" rtl="0">
              <a:lnSpc>
                <a:spcPct val="131034"/>
              </a:lnSpc>
              <a:spcBef>
                <a:spcPts val="7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儲存查詢所包含的文本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(Texts found in a saved query)</a:t>
            </a:r>
            <a:endParaRPr/>
          </a:p>
          <a:p>
            <a:pPr marL="320040" lvl="0" indent="-320040" algn="l" rtl="0">
              <a:lnSpc>
                <a:spcPct val="131034"/>
              </a:lnSpc>
              <a:spcBef>
                <a:spcPts val="700"/>
              </a:spcBef>
              <a:spcAft>
                <a:spcPts val="0"/>
              </a:spcAft>
              <a:buSzPts val="1740"/>
              <a:buChar char="■"/>
            </a:pPr>
            <a:r>
              <a:rPr lang="zh-TW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每個文本建成一個子語料庫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(Create a subcorpus for every text)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73" name="Google Shape;673;p47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674" name="Google Shape;674;p47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79" name="Google Shape;679;p47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80" name="Google Shape;680;p4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1" name="Google Shape;681;p47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82" name="Google Shape;682;p47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83" name="Google Shape;683;p4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4" name="Google Shape;684;p47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85" name="Google Shape;685;p47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86" name="Google Shape;686;p47"/>
          <p:cNvSpPr txBox="1">
            <a:spLocks noGrp="1"/>
          </p:cNvSpPr>
          <p:nvPr>
            <p:ph type="title"/>
          </p:nvPr>
        </p:nvSpPr>
        <p:spPr>
          <a:xfrm>
            <a:off x="4075238" y="116632"/>
            <a:ext cx="761282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建立子語料庫</a:t>
            </a:r>
            <a:endParaRPr/>
          </a:p>
        </p:txBody>
      </p:sp>
      <p:sp>
        <p:nvSpPr>
          <p:cNvPr id="687" name="Google Shape;687;p47"/>
          <p:cNvSpPr/>
          <p:nvPr/>
        </p:nvSpPr>
        <p:spPr>
          <a:xfrm>
            <a:off x="2261138" y="1324883"/>
            <a:ext cx="7435262" cy="45632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88" name="Google Shape;68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440" y="1425975"/>
            <a:ext cx="2456295" cy="4394028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9" name="Google Shape;68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0037" y="2105398"/>
            <a:ext cx="4726255" cy="2959296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1631504" y="404664"/>
            <a:ext cx="907300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CWB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（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1990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）</a:t>
            </a:r>
            <a:endParaRPr b="1" dirty="0">
              <a:solidFill>
                <a:srgbClr val="2664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1559496" y="1772816"/>
            <a:ext cx="878497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82880" indent="-274320">
              <a:lnSpc>
                <a:spcPct val="120000"/>
              </a:lnSpc>
              <a:spcBef>
                <a:spcPts val="550"/>
              </a:spcBef>
              <a:buSzPts val="1820"/>
            </a:pP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德國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斯圖加特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大學自然語言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處理研究所(IMS)</a:t>
            </a:r>
            <a:endParaRPr dirty="0"/>
          </a:p>
          <a:p>
            <a:pPr marL="182880" indent="-274320">
              <a:lnSpc>
                <a:spcPct val="120000"/>
              </a:lnSpc>
              <a:spcBef>
                <a:spcPts val="550"/>
              </a:spcBef>
              <a:buSzPts val="1820"/>
            </a:pP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開發 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altLang="zh-TW" dirty="0">
                <a:latin typeface="Arial"/>
                <a:ea typeface="Arial"/>
                <a:cs typeface="Arial"/>
                <a:sym typeface="Arial"/>
              </a:rPr>
              <a:t>IMS Open Corpus 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Workbench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CWB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）</a:t>
            </a:r>
            <a:endParaRPr lang="en-US" altLang="zh-TW" dirty="0">
              <a:latin typeface="Arial"/>
              <a:ea typeface="Arial"/>
              <a:cs typeface="Arial"/>
              <a:sym typeface="Arial"/>
            </a:endParaRPr>
          </a:p>
          <a:p>
            <a:pPr marL="182880" indent="-274320">
              <a:lnSpc>
                <a:spcPct val="120000"/>
              </a:lnSpc>
              <a:spcBef>
                <a:spcPts val="550"/>
              </a:spcBef>
              <a:buSzPts val="1820"/>
            </a:pP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查詢引擎</a:t>
            </a:r>
            <a:r>
              <a:rPr lang="zh-TW" alt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altLang="zh-TW" dirty="0" smtClean="0">
                <a:latin typeface="Arial"/>
                <a:ea typeface="Arial"/>
                <a:cs typeface="Arial"/>
                <a:sym typeface="Arial"/>
              </a:rPr>
              <a:t>Corpus Query Processor, 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CQP</a:t>
            </a:r>
            <a:r>
              <a:rPr lang="zh-TW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457200" lvl="1" indent="-22860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ts val="1725"/>
            </a:pPr>
            <a:r>
              <a:rPr lang="zh-TW" dirty="0">
                <a:latin typeface="Arial"/>
                <a:ea typeface="Arial"/>
                <a:cs typeface="Arial"/>
                <a:sym typeface="Arial"/>
              </a:rPr>
              <a:t>[word="chair.*" &amp; pos!="N.*"</a:t>
            </a:r>
            <a:r>
              <a:rPr lang="zh-TW" dirty="0" smtClean="0">
                <a:latin typeface="Arial"/>
                <a:ea typeface="Arial"/>
                <a:cs typeface="Arial"/>
                <a:sym typeface="Arial"/>
              </a:rPr>
              <a:t>]</a:t>
            </a:r>
            <a:endParaRPr lang="en-US" altLang="zh-TW" dirty="0">
              <a:ea typeface="Arial"/>
              <a:cs typeface="Arial"/>
            </a:endParaRPr>
          </a:p>
          <a:p>
            <a:pPr marL="0" indent="-22860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ts val="1725"/>
            </a:pPr>
            <a:r>
              <a:rPr lang="zh-TW" alt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發展出一套查詢語法：</a:t>
            </a:r>
            <a:endParaRPr lang="en-US" altLang="zh-TW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ts val="1725"/>
            </a:pPr>
            <a:r>
              <a:rPr lang="en-US" altLang="zh-TW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CQP</a:t>
            </a:r>
          </a:p>
          <a:p>
            <a:pPr marL="457200" lvl="1" indent="-22860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ts val="1725"/>
            </a:pPr>
            <a:r>
              <a:rPr lang="en-US" altLang="zh-TW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CQL</a:t>
            </a:r>
          </a:p>
          <a:p>
            <a:pPr marL="0" indent="-22860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ts val="1725"/>
            </a:pPr>
            <a:r>
              <a:rPr lang="zh-TW" alt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缺點</a:t>
            </a:r>
            <a:endParaRPr lang="en-US" altLang="zh-TW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ts val="1725"/>
            </a:pPr>
            <a:r>
              <a:rPr lang="zh-TW" alt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完全命令列模式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2" descr="Uni stuttgart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33" y="290364"/>
            <a:ext cx="2857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thumb/3/3f/Studentenwohnheime_%28Allmandring_I%29_001.JPG/220px-Studentenwohnheime_%28Allmandring_I%29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89996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5447200"/>
            <a:ext cx="5607756" cy="716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5" name="Google Shape;695;p48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97" name="Google Shape;697;p48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698" name="Google Shape;698;p48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03" name="Google Shape;703;p48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04" name="Google Shape;704;p48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05" name="Google Shape;705;p48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06" name="Google Shape;706;p48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7" name="Google Shape;707;p48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08" name="Google Shape;708;p48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09" name="Google Shape;709;p48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710" name="Google Shape;71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444" y="1410216"/>
            <a:ext cx="7168555" cy="4350613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6" name="Google Shape;716;p49"/>
          <p:cNvSpPr/>
          <p:nvPr/>
        </p:nvSpPr>
        <p:spPr>
          <a:xfrm>
            <a:off x="-10886" y="2523285"/>
            <a:ext cx="12202887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7" name="Google Shape;717;p49"/>
          <p:cNvSpPr/>
          <p:nvPr/>
        </p:nvSpPr>
        <p:spPr>
          <a:xfrm>
            <a:off x="-6152" y="5157192"/>
            <a:ext cx="1219815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18" name="Google Shape;718;p49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719" name="Google Shape;719;p49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24" name="Google Shape;724;p49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5" name="Google Shape;725;p4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6" name="Google Shape;726;p49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27" name="Google Shape;727;p49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28" name="Google Shape;728;p4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9" name="Google Shape;729;p49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30" name="Google Shape;730;p49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731" name="Google Shape;73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576" y="1302026"/>
            <a:ext cx="7416824" cy="4552121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2" name="Google Shape;732;p49"/>
          <p:cNvSpPr/>
          <p:nvPr/>
        </p:nvSpPr>
        <p:spPr>
          <a:xfrm>
            <a:off x="7460399" y="3391352"/>
            <a:ext cx="288032" cy="288032"/>
          </a:xfrm>
          <a:prstGeom prst="ellipse">
            <a:avLst/>
          </a:prstGeom>
          <a:solidFill>
            <a:srgbClr val="26648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33" name="Google Shape;733;p49"/>
          <p:cNvCxnSpPr/>
          <p:nvPr/>
        </p:nvCxnSpPr>
        <p:spPr>
          <a:xfrm flipH="1">
            <a:off x="7604415" y="2972423"/>
            <a:ext cx="504056" cy="56294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34" name="Google Shape;734;p49"/>
          <p:cNvSpPr/>
          <p:nvPr/>
        </p:nvSpPr>
        <p:spPr>
          <a:xfrm>
            <a:off x="7394375" y="4921554"/>
            <a:ext cx="288032" cy="288032"/>
          </a:xfrm>
          <a:prstGeom prst="ellipse">
            <a:avLst/>
          </a:prstGeom>
          <a:solidFill>
            <a:srgbClr val="26648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35" name="Google Shape;735;p49"/>
          <p:cNvCxnSpPr/>
          <p:nvPr/>
        </p:nvCxnSpPr>
        <p:spPr>
          <a:xfrm flipH="1">
            <a:off x="7538391" y="4502625"/>
            <a:ext cx="504056" cy="56294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1" name="Google Shape;741;p50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2" name="Google Shape;742;p50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43" name="Google Shape;743;p50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744" name="Google Shape;744;p5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49" name="Google Shape;749;p5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50" name="Google Shape;750;p5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1" name="Google Shape;751;p5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52" name="Google Shape;752;p5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53" name="Google Shape;753;p5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4" name="Google Shape;754;p5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55" name="Google Shape;755;p5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/>
          </a:blip>
          <a:srcRect r="3008"/>
          <a:stretch/>
        </p:blipFill>
        <p:spPr>
          <a:xfrm>
            <a:off x="2268005" y="1268760"/>
            <a:ext cx="7356387" cy="4566448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7" name="Google Shape;757;p50"/>
          <p:cNvSpPr/>
          <p:nvPr/>
        </p:nvSpPr>
        <p:spPr>
          <a:xfrm>
            <a:off x="6215067" y="3356992"/>
            <a:ext cx="1321093" cy="2514247"/>
          </a:xfrm>
          <a:prstGeom prst="roundRect">
            <a:avLst>
              <a:gd name="adj" fmla="val 0"/>
            </a:avLst>
          </a:prstGeom>
          <a:solidFill>
            <a:srgbClr val="FF0000">
              <a:alpha val="29803"/>
            </a:srgbClr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3" name="Google Shape;763;p51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4" name="Google Shape;764;p51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65" name="Google Shape;765;p51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766" name="Google Shape;766;p51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71" name="Google Shape;771;p51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72" name="Google Shape;772;p5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3" name="Google Shape;773;p51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74" name="Google Shape;774;p51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75" name="Google Shape;775;p5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6" name="Google Shape;776;p51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77" name="Google Shape;777;p51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78" name="Google Shape;778;p51"/>
          <p:cNvSpPr txBox="1">
            <a:spLocks noGrp="1"/>
          </p:cNvSpPr>
          <p:nvPr>
            <p:ph type="title"/>
          </p:nvPr>
        </p:nvSpPr>
        <p:spPr>
          <a:xfrm>
            <a:off x="2927648" y="228600"/>
            <a:ext cx="6605465" cy="78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用途一：子語料庫查詢</a:t>
            </a:r>
            <a:endParaRPr/>
          </a:p>
        </p:txBody>
      </p:sp>
      <p:pic>
        <p:nvPicPr>
          <p:cNvPr id="779" name="Google Shape;77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84" y="1340769"/>
            <a:ext cx="7181529" cy="4443204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5" name="Google Shape;785;p52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6" name="Google Shape;786;p52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87" name="Google Shape;787;p52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788" name="Google Shape;788;p52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93" name="Google Shape;793;p52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94" name="Google Shape;794;p52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5" name="Google Shape;795;p52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96" name="Google Shape;796;p52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97" name="Google Shape;797;p52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8" name="Google Shape;798;p52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99" name="Google Shape;799;p52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00" name="Google Shape;800;p52"/>
          <p:cNvSpPr txBox="1">
            <a:spLocks noGrp="1"/>
          </p:cNvSpPr>
          <p:nvPr>
            <p:ph type="title"/>
          </p:nvPr>
        </p:nvSpPr>
        <p:spPr>
          <a:xfrm>
            <a:off x="2927648" y="79353"/>
            <a:ext cx="912045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用途二：下載領域詞表</a:t>
            </a:r>
            <a:endParaRPr/>
          </a:p>
        </p:txBody>
      </p:sp>
      <p:pic>
        <p:nvPicPr>
          <p:cNvPr id="801" name="Google Shape;80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930" y="1302026"/>
            <a:ext cx="7319462" cy="4512365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7" name="Google Shape;807;p53"/>
          <p:cNvSpPr/>
          <p:nvPr/>
        </p:nvSpPr>
        <p:spPr>
          <a:xfrm>
            <a:off x="-10886" y="2523285"/>
            <a:ext cx="12196734" cy="2998524"/>
          </a:xfrm>
          <a:prstGeom prst="rect">
            <a:avLst/>
          </a:prstGeom>
          <a:solidFill>
            <a:srgbClr val="4D9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8" name="Google Shape;808;p53"/>
          <p:cNvSpPr/>
          <p:nvPr/>
        </p:nvSpPr>
        <p:spPr>
          <a:xfrm>
            <a:off x="-6152" y="5157192"/>
            <a:ext cx="12192000" cy="1699024"/>
          </a:xfrm>
          <a:prstGeom prst="rect">
            <a:avLst/>
          </a:prstGeom>
          <a:solidFill>
            <a:srgbClr val="2664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09" name="Google Shape;809;p53"/>
          <p:cNvGrpSpPr/>
          <p:nvPr/>
        </p:nvGrpSpPr>
        <p:grpSpPr>
          <a:xfrm>
            <a:off x="918011" y="1050779"/>
            <a:ext cx="10048095" cy="5520748"/>
            <a:chOff x="-548507" y="477868"/>
            <a:chExt cx="11570450" cy="6357177"/>
          </a:xfrm>
        </p:grpSpPr>
        <p:sp>
          <p:nvSpPr>
            <p:cNvPr id="810" name="Google Shape;810;p53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1" name="Google Shape;811;p53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2" name="Google Shape;812;p53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3" name="Google Shape;813;p53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4" name="Google Shape;814;p53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15" name="Google Shape;815;p53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16" name="Google Shape;816;p53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17" name="Google Shape;817;p53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18" name="Google Shape;818;p53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19" name="Google Shape;819;p53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20" name="Google Shape;820;p53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21" name="Google Shape;821;p53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22" name="Google Shape;822;p53"/>
          <p:cNvSpPr txBox="1">
            <a:spLocks noGrp="1"/>
          </p:cNvSpPr>
          <p:nvPr>
            <p:ph type="title"/>
          </p:nvPr>
        </p:nvSpPr>
        <p:spPr>
          <a:xfrm>
            <a:off x="2567608" y="228600"/>
            <a:ext cx="9120456" cy="82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648C"/>
              </a:buClr>
              <a:buSzPts val="4400"/>
              <a:buFont typeface="Twentieth Century"/>
              <a:buNone/>
            </a:pPr>
            <a:r>
              <a:rPr lang="zh-TW"/>
              <a:t>用途三：領域關鍵詞抽取</a:t>
            </a:r>
            <a:endParaRPr/>
          </a:p>
        </p:txBody>
      </p:sp>
      <p:pic>
        <p:nvPicPr>
          <p:cNvPr id="823" name="Google Shape;82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182" y="1302255"/>
            <a:ext cx="7454347" cy="4551893"/>
          </a:xfrm>
          <a:prstGeom prst="rect">
            <a:avLst/>
          </a:prstGeom>
          <a:noFill/>
          <a:ln w="19050" cap="flat" cmpd="sng">
            <a:solidFill>
              <a:srgbClr val="2664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8946" y="228600"/>
            <a:ext cx="9569117" cy="990600"/>
          </a:xfrm>
        </p:spPr>
        <p:txBody>
          <a:bodyPr/>
          <a:lstStyle/>
          <a:p>
            <a:r>
              <a:rPr lang="en-US" altLang="zh-TW" dirty="0" err="1"/>
              <a:t>BNCweb</a:t>
            </a:r>
            <a:r>
              <a:rPr lang="en-US" altLang="zh-TW" dirty="0"/>
              <a:t>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年）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6863" y="2485292"/>
            <a:ext cx="10871200" cy="449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瑞士</a:t>
            </a:r>
            <a:r>
              <a:rPr lang="zh-TW" altLang="zh-TW" dirty="0"/>
              <a:t>蘇黎世大學</a:t>
            </a:r>
            <a:r>
              <a:rPr lang="zh-TW" altLang="en-US" dirty="0"/>
              <a:t>（</a:t>
            </a:r>
            <a:r>
              <a:rPr lang="en-US" altLang="zh-TW" dirty="0"/>
              <a:t>University of Zurich</a:t>
            </a:r>
            <a:r>
              <a:rPr lang="zh-TW" altLang="en-US" dirty="0"/>
              <a:t>）</a:t>
            </a:r>
            <a:endParaRPr lang="en-US" altLang="zh-TW" dirty="0"/>
          </a:p>
          <a:p>
            <a:pPr lvl="1"/>
            <a:r>
              <a:rPr lang="de-DE" altLang="zh-TW" dirty="0"/>
              <a:t>Hans Martin Lehmann, </a:t>
            </a:r>
            <a:r>
              <a:rPr lang="de-DE" altLang="zh-TW" dirty="0" smtClean="0"/>
              <a:t>Sebastian </a:t>
            </a:r>
            <a:r>
              <a:rPr lang="de-DE" altLang="zh-TW" dirty="0"/>
              <a:t>Hoffmann and </a:t>
            </a:r>
            <a:r>
              <a:rPr lang="de-DE" altLang="zh-TW" dirty="0" smtClean="0"/>
              <a:t>Peter </a:t>
            </a:r>
            <a:r>
              <a:rPr lang="de-DE" altLang="zh-TW" dirty="0" smtClean="0"/>
              <a:t>Schneider</a:t>
            </a:r>
          </a:p>
          <a:p>
            <a:r>
              <a:rPr lang="zh-TW" altLang="en-US" dirty="0"/>
              <a:t>為 </a:t>
            </a:r>
            <a:r>
              <a:rPr lang="en-US" altLang="zh-TW" dirty="0"/>
              <a:t>BNC </a:t>
            </a:r>
            <a:r>
              <a:rPr lang="zh-TW" altLang="en-US" dirty="0"/>
              <a:t>語料庫提供查詢介面</a:t>
            </a:r>
            <a:endParaRPr lang="de-DE" altLang="zh-TW" dirty="0"/>
          </a:p>
          <a:p>
            <a:r>
              <a:rPr lang="zh-TW" altLang="en-US" dirty="0"/>
              <a:t>系統</a:t>
            </a:r>
            <a:endParaRPr lang="de-DE" altLang="zh-TW" dirty="0"/>
          </a:p>
          <a:p>
            <a:pPr lvl="1"/>
            <a:r>
              <a:rPr lang="en-US" altLang="zh-TW" dirty="0" smtClean="0"/>
              <a:t>2000</a:t>
            </a:r>
            <a:r>
              <a:rPr lang="zh-TW" altLang="en-US" dirty="0" smtClean="0"/>
              <a:t> 年</a:t>
            </a:r>
            <a:r>
              <a:rPr lang="zh-TW" altLang="en-US" dirty="0"/>
              <a:t>完成系統，</a:t>
            </a:r>
            <a:r>
              <a:rPr lang="en-US" altLang="zh-TW" dirty="0"/>
              <a:t>2002</a:t>
            </a:r>
            <a:r>
              <a:rPr lang="zh-TW" altLang="en-US" dirty="0"/>
              <a:t>年開</a:t>
            </a:r>
            <a:r>
              <a:rPr lang="zh-TW" altLang="en-US" dirty="0" smtClean="0"/>
              <a:t>源，</a:t>
            </a:r>
            <a:r>
              <a:rPr lang="en-US" altLang="zh-TW" dirty="0" smtClean="0"/>
              <a:t>SARA</a:t>
            </a:r>
            <a:r>
              <a:rPr lang="zh-TW" altLang="en-US" dirty="0"/>
              <a:t>伺服器</a:t>
            </a:r>
            <a:r>
              <a:rPr lang="zh-TW" altLang="en-US" dirty="0" smtClean="0"/>
              <a:t>軟體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2006</a:t>
            </a:r>
            <a:r>
              <a:rPr lang="zh-TW" altLang="en-US" dirty="0" smtClean="0"/>
              <a:t> 年改以 </a:t>
            </a:r>
            <a:r>
              <a:rPr lang="en-US" altLang="zh-TW" dirty="0" smtClean="0"/>
              <a:t>CWB</a:t>
            </a:r>
            <a:r>
              <a:rPr lang="zh-TW" altLang="en-US" dirty="0" smtClean="0"/>
              <a:t> 做後</a:t>
            </a:r>
            <a:r>
              <a:rPr lang="zh-TW" altLang="en-US" dirty="0" smtClean="0"/>
              <a:t>端</a:t>
            </a:r>
            <a:endParaRPr lang="en-US" altLang="zh-TW" dirty="0" smtClean="0"/>
          </a:p>
          <a:p>
            <a:r>
              <a:rPr lang="zh-TW" altLang="en-US" dirty="0" smtClean="0"/>
              <a:t>缺點</a:t>
            </a:r>
            <a:endParaRPr lang="en-US" altLang="zh-TW" dirty="0"/>
          </a:p>
          <a:p>
            <a:pPr lvl="1"/>
            <a:r>
              <a:rPr lang="en-US" altLang="zh-TW" dirty="0" err="1"/>
              <a:t>BNCweb</a:t>
            </a:r>
            <a:r>
              <a:rPr lang="en-US" altLang="zh-TW" dirty="0"/>
              <a:t> </a:t>
            </a:r>
            <a:r>
              <a:rPr lang="zh-TW" altLang="en-US" dirty="0"/>
              <a:t>無法使用在 </a:t>
            </a:r>
            <a:r>
              <a:rPr lang="en-US" altLang="zh-TW" dirty="0"/>
              <a:t>BNC </a:t>
            </a:r>
            <a:r>
              <a:rPr lang="zh-TW" altLang="en-US" dirty="0"/>
              <a:t>以外的語料庫</a:t>
            </a:r>
          </a:p>
          <a:p>
            <a:endParaRPr lang="zh-TW" altLang="en-US" dirty="0"/>
          </a:p>
        </p:txBody>
      </p:sp>
      <p:pic>
        <p:nvPicPr>
          <p:cNvPr id="4" name="Picture 2" descr="University Zurich Main 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91" y="409455"/>
            <a:ext cx="2890611" cy="21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iversity of Zurich sea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91" y="409208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5514" y="228600"/>
            <a:ext cx="9762549" cy="990600"/>
          </a:xfrm>
        </p:spPr>
        <p:txBody>
          <a:bodyPr/>
          <a:lstStyle/>
          <a:p>
            <a:r>
              <a:rPr lang="en-US" altLang="zh-TW" dirty="0" err="1" smtClean="0"/>
              <a:t>CQPweb</a:t>
            </a:r>
            <a:r>
              <a:rPr lang="zh-TW" altLang="en-US" dirty="0" smtClean="0"/>
              <a:t> （</a:t>
            </a:r>
            <a:r>
              <a:rPr lang="en-US" altLang="zh-TW" dirty="0"/>
              <a:t> 2008 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-339090">
              <a:spcBef>
                <a:spcPts val="700"/>
              </a:spcBef>
              <a:buClr>
                <a:schemeClr val="accent2"/>
              </a:buClr>
              <a:buSzPts val="1740"/>
            </a:pPr>
            <a:r>
              <a:rPr lang="zh-TW" altLang="zh-TW" dirty="0">
                <a:latin typeface="Arial"/>
                <a:ea typeface="Arial"/>
                <a:cs typeface="Arial"/>
                <a:sym typeface="Arial"/>
              </a:rPr>
              <a:t>英國蘭開斯特</a:t>
            </a:r>
            <a:r>
              <a:rPr lang="zh-TW" altLang="zh-TW" dirty="0" smtClean="0"/>
              <a:t>大學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Andrew </a:t>
            </a:r>
            <a:r>
              <a:rPr lang="en-US" altLang="zh-TW" dirty="0" err="1" smtClean="0"/>
              <a:t>Hardie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457200" lvl="1" indent="-339090">
              <a:spcBef>
                <a:spcPts val="700"/>
              </a:spcBef>
              <a:buClr>
                <a:schemeClr val="accent2"/>
              </a:buClr>
              <a:buSzPts val="1740"/>
            </a:pPr>
            <a:r>
              <a:rPr lang="zh-TW" altLang="en-US" dirty="0" smtClean="0"/>
              <a:t>開發動機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語料庫</a:t>
            </a:r>
            <a:r>
              <a:rPr lang="zh-TW" altLang="en-US" dirty="0" smtClean="0"/>
              <a:t>系統</a:t>
            </a:r>
            <a:r>
              <a:rPr lang="zh-TW" altLang="zh-TW" dirty="0" smtClean="0"/>
              <a:t>介面不</a:t>
            </a:r>
            <a:r>
              <a:rPr lang="zh-TW" altLang="zh-TW" dirty="0"/>
              <a:t>一致是</a:t>
            </a:r>
            <a:r>
              <a:rPr lang="zh-TW" altLang="zh-TW" dirty="0" smtClean="0"/>
              <a:t>學習障礙。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BNCweb</a:t>
            </a:r>
            <a:r>
              <a:rPr lang="zh-TW" altLang="en-US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err="1" smtClean="0">
                <a:sym typeface="Wingdings" panose="05000000000000000000" pitchFamily="2" charset="2"/>
              </a:rPr>
              <a:t>WordSmith</a:t>
            </a:r>
            <a:r>
              <a:rPr lang="en-US" altLang="zh-TW" dirty="0" smtClean="0">
                <a:sym typeface="Wingdings" panose="05000000000000000000" pitchFamily="2" charset="2"/>
              </a:rPr>
              <a:t>, </a:t>
            </a:r>
            <a:r>
              <a:rPr lang="en-US" altLang="zh-TW" dirty="0" err="1" smtClean="0">
                <a:sym typeface="Wingdings" panose="05000000000000000000" pitchFamily="2" charset="2"/>
              </a:rPr>
              <a:t>AntConc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2"/>
            <a:r>
              <a:rPr lang="zh-TW" altLang="zh-TW" dirty="0"/>
              <a:t>需要花相當</a:t>
            </a:r>
            <a:r>
              <a:rPr lang="zh-TW" altLang="zh-TW" dirty="0" smtClean="0"/>
              <a:t>多時間適應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r>
              <a:rPr lang="zh-TW" altLang="en-US" dirty="0" smtClean="0"/>
              <a:t>目標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開發新系統</a:t>
            </a:r>
            <a:r>
              <a:rPr lang="zh-TW" altLang="en-US" dirty="0" smtClean="0"/>
              <a:t>，模仿 </a:t>
            </a:r>
            <a:r>
              <a:rPr lang="en-US" altLang="zh-TW" dirty="0" err="1" smtClean="0"/>
              <a:t>BNCweb</a:t>
            </a:r>
            <a:r>
              <a:rPr lang="zh-TW" altLang="en-US" dirty="0" smtClean="0"/>
              <a:t> 的所有功能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可以應用在任何語料庫上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使用者只需要熟悉一套系統</a:t>
            </a:r>
            <a:endParaRPr lang="de-DE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9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6715" y="342899"/>
            <a:ext cx="6295292" cy="4888523"/>
          </a:xfrm>
          <a:prstGeom prst="rect">
            <a:avLst/>
          </a:prstGeom>
        </p:spPr>
      </p:pic>
      <p:pic>
        <p:nvPicPr>
          <p:cNvPr id="3" name="圖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5804632" y="2250829"/>
            <a:ext cx="6387368" cy="44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1874</Words>
  <Application>Microsoft Office PowerPoint</Application>
  <PresentationFormat>寬螢幕</PresentationFormat>
  <Paragraphs>292</Paragraphs>
  <Slides>65</Slides>
  <Notes>59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76" baseType="lpstr">
      <vt:lpstr>Noto Sans Symbols</vt:lpstr>
      <vt:lpstr>Twentieth Century</vt:lpstr>
      <vt:lpstr>Microsoft JhengHei</vt:lpstr>
      <vt:lpstr>Microsoft JhengHei</vt:lpstr>
      <vt:lpstr>新細明體</vt:lpstr>
      <vt:lpstr>標楷體</vt:lpstr>
      <vt:lpstr>Arial</vt:lpstr>
      <vt:lpstr>Times New Roman</vt:lpstr>
      <vt:lpstr>Wingdings</vt:lpstr>
      <vt:lpstr>中庸</vt:lpstr>
      <vt:lpstr>中庸</vt:lpstr>
      <vt:lpstr>2022華語文教育課程指引與語料庫應用工作坊</vt:lpstr>
      <vt:lpstr>工作坊查詢系統分流</vt:lpstr>
      <vt:lpstr>語料庫選擇</vt:lpstr>
      <vt:lpstr>大綱</vt:lpstr>
      <vt:lpstr>PowerPoint 簡報</vt:lpstr>
      <vt:lpstr>CWB （1990）</vt:lpstr>
      <vt:lpstr>BNCweb （2000年）</vt:lpstr>
      <vt:lpstr>CQPweb （ 2008 ）</vt:lpstr>
      <vt:lpstr>PowerPoint 簡報</vt:lpstr>
      <vt:lpstr>CQPweb</vt:lpstr>
      <vt:lpstr>檢索語言 vs 選單式檢索</vt:lpstr>
      <vt:lpstr>檢索語言的優點</vt:lpstr>
      <vt:lpstr>Word Sketch Engine</vt:lpstr>
      <vt:lpstr>使用 CQP 查詢一定要記得！</vt:lpstr>
      <vt:lpstr>CQP：方框代表一個詞</vt:lpstr>
      <vt:lpstr>CQP 為什麼需要方框？</vt:lpstr>
      <vt:lpstr>因為 CQP 提供你更多的功能</vt:lpstr>
      <vt:lpstr>練功時間</vt:lpstr>
      <vt:lpstr>練習</vt:lpstr>
      <vt:lpstr>CQP：2個方框代表2個詞</vt:lpstr>
      <vt:lpstr>CQP 如何檢索「詞組」？</vt:lpstr>
      <vt:lpstr>觀察詞組</vt:lpstr>
      <vt:lpstr>練功時間</vt:lpstr>
      <vt:lpstr>練習</vt:lpstr>
      <vt:lpstr>複雜的查詢難不倒 CQP</vt:lpstr>
      <vt:lpstr>CQP 提供你更複雜的功能</vt:lpstr>
      <vt:lpstr>新功能</vt:lpstr>
      <vt:lpstr>PowerPoint 簡報</vt:lpstr>
      <vt:lpstr>同義詞 與 近義詞</vt:lpstr>
      <vt:lpstr>詞彙語義關係是連續性的</vt:lpstr>
      <vt:lpstr>詞彙語義關係是連續性的</vt:lpstr>
      <vt:lpstr>詞嵌入技術 (Word Embedding)</vt:lpstr>
      <vt:lpstr>語義真的由語境決定嗎？</vt:lpstr>
      <vt:lpstr>語義向量的用途</vt:lpstr>
      <vt:lpstr>國教院語義場關聯詞查詢系統</vt:lpstr>
      <vt:lpstr>應用：詞語領域自動猜測</vt:lpstr>
      <vt:lpstr>練功時間</vt:lpstr>
      <vt:lpstr>練習</vt:lpstr>
      <vt:lpstr>PowerPoint 簡報</vt:lpstr>
      <vt:lpstr>雙語語料庫</vt:lpstr>
      <vt:lpstr>統計式雙語句對應</vt:lpstr>
      <vt:lpstr>統計式雙語詞對應</vt:lpstr>
      <vt:lpstr>國教院華英雙語索引典系統</vt:lpstr>
      <vt:lpstr>國教院華英雙語索引典系統</vt:lpstr>
      <vt:lpstr>自動對應翻譯</vt:lpstr>
      <vt:lpstr>自動對應搭配</vt:lpstr>
      <vt:lpstr>雙語索引典：輔助寫作教學</vt:lpstr>
      <vt:lpstr>練習</vt:lpstr>
      <vt:lpstr>雙語索引典的限制</vt:lpstr>
      <vt:lpstr>PowerPoint 簡報</vt:lpstr>
      <vt:lpstr>PowerPoint 簡報</vt:lpstr>
      <vt:lpstr>PowerPoint 簡報</vt:lpstr>
      <vt:lpstr>何謂子語料庫？</vt:lpstr>
      <vt:lpstr>子語料庫的用途</vt:lpstr>
      <vt:lpstr>PowerPoint 簡報</vt:lpstr>
      <vt:lpstr>文學類文本</vt:lpstr>
      <vt:lpstr>科學類文本</vt:lpstr>
      <vt:lpstr>建子語料庫的方法</vt:lpstr>
      <vt:lpstr>建立子語料庫</vt:lpstr>
      <vt:lpstr>PowerPoint 簡報</vt:lpstr>
      <vt:lpstr>PowerPoint 簡報</vt:lpstr>
      <vt:lpstr>PowerPoint 簡報</vt:lpstr>
      <vt:lpstr>用途一：子語料庫查詢</vt:lpstr>
      <vt:lpstr>用途二：下載領域詞表</vt:lpstr>
      <vt:lpstr>用途三：領域關鍵詞抽取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2022華語文教育課程指引與語料庫應用工作坊</dc:title>
  <dc:creator>mhbai</dc:creator>
  <cp:lastModifiedBy>白明弘</cp:lastModifiedBy>
  <cp:revision>133</cp:revision>
  <dcterms:created xsi:type="dcterms:W3CDTF">2019-04-22T05:44:04Z</dcterms:created>
  <dcterms:modified xsi:type="dcterms:W3CDTF">2022-05-13T14:29:36Z</dcterms:modified>
</cp:coreProperties>
</file>