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webextensions/webextension1.xml" ContentType="application/vnd.ms-office.webextens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07"/>
  </p:notesMasterIdLst>
  <p:sldIdLst>
    <p:sldId id="259" r:id="rId2"/>
    <p:sldId id="260" r:id="rId3"/>
    <p:sldId id="375" r:id="rId4"/>
    <p:sldId id="262" r:id="rId5"/>
    <p:sldId id="263" r:id="rId6"/>
    <p:sldId id="267" r:id="rId7"/>
    <p:sldId id="268" r:id="rId8"/>
    <p:sldId id="269" r:id="rId9"/>
    <p:sldId id="270" r:id="rId10"/>
    <p:sldId id="409" r:id="rId11"/>
    <p:sldId id="410" r:id="rId12"/>
    <p:sldId id="411" r:id="rId13"/>
    <p:sldId id="271" r:id="rId14"/>
    <p:sldId id="272" r:id="rId15"/>
    <p:sldId id="273" r:id="rId16"/>
    <p:sldId id="379" r:id="rId17"/>
    <p:sldId id="274" r:id="rId18"/>
    <p:sldId id="455" r:id="rId19"/>
    <p:sldId id="456" r:id="rId20"/>
    <p:sldId id="457" r:id="rId21"/>
    <p:sldId id="380" r:id="rId22"/>
    <p:sldId id="381" r:id="rId23"/>
    <p:sldId id="275" r:id="rId24"/>
    <p:sldId id="276" r:id="rId25"/>
    <p:sldId id="277" r:id="rId26"/>
    <p:sldId id="279" r:id="rId27"/>
    <p:sldId id="280" r:id="rId28"/>
    <p:sldId id="281" r:id="rId29"/>
    <p:sldId id="282" r:id="rId30"/>
    <p:sldId id="1110" r:id="rId31"/>
    <p:sldId id="284" r:id="rId32"/>
    <p:sldId id="285" r:id="rId33"/>
    <p:sldId id="286" r:id="rId34"/>
    <p:sldId id="287" r:id="rId35"/>
    <p:sldId id="288" r:id="rId36"/>
    <p:sldId id="289" r:id="rId37"/>
    <p:sldId id="290" r:id="rId38"/>
    <p:sldId id="412" r:id="rId39"/>
    <p:sldId id="413" r:id="rId40"/>
    <p:sldId id="414" r:id="rId41"/>
    <p:sldId id="291" r:id="rId42"/>
    <p:sldId id="292" r:id="rId43"/>
    <p:sldId id="422" r:id="rId44"/>
    <p:sldId id="423" r:id="rId45"/>
    <p:sldId id="482" r:id="rId46"/>
    <p:sldId id="483" r:id="rId47"/>
    <p:sldId id="484" r:id="rId48"/>
    <p:sldId id="485" r:id="rId49"/>
    <p:sldId id="486" r:id="rId50"/>
    <p:sldId id="487" r:id="rId51"/>
    <p:sldId id="488" r:id="rId52"/>
    <p:sldId id="489" r:id="rId53"/>
    <p:sldId id="490" r:id="rId54"/>
    <p:sldId id="299" r:id="rId55"/>
    <p:sldId id="300" r:id="rId56"/>
    <p:sldId id="407" r:id="rId57"/>
    <p:sldId id="421" r:id="rId58"/>
    <p:sldId id="302" r:id="rId59"/>
    <p:sldId id="1093" r:id="rId60"/>
    <p:sldId id="304" r:id="rId61"/>
    <p:sldId id="305" r:id="rId62"/>
    <p:sldId id="306" r:id="rId63"/>
    <p:sldId id="307" r:id="rId64"/>
    <p:sldId id="308" r:id="rId65"/>
    <p:sldId id="309" r:id="rId66"/>
    <p:sldId id="310" r:id="rId67"/>
    <p:sldId id="415" r:id="rId68"/>
    <p:sldId id="416" r:id="rId69"/>
    <p:sldId id="417" r:id="rId70"/>
    <p:sldId id="311" r:id="rId71"/>
    <p:sldId id="312" r:id="rId72"/>
    <p:sldId id="432" r:id="rId73"/>
    <p:sldId id="433" r:id="rId74"/>
    <p:sldId id="491" r:id="rId75"/>
    <p:sldId id="492" r:id="rId76"/>
    <p:sldId id="493" r:id="rId77"/>
    <p:sldId id="494" r:id="rId78"/>
    <p:sldId id="495" r:id="rId79"/>
    <p:sldId id="496" r:id="rId80"/>
    <p:sldId id="497" r:id="rId81"/>
    <p:sldId id="498" r:id="rId82"/>
    <p:sldId id="499" r:id="rId83"/>
    <p:sldId id="320" r:id="rId84"/>
    <p:sldId id="321" r:id="rId85"/>
    <p:sldId id="322" r:id="rId86"/>
    <p:sldId id="323" r:id="rId87"/>
    <p:sldId id="324" r:id="rId88"/>
    <p:sldId id="325" r:id="rId89"/>
    <p:sldId id="326" r:id="rId90"/>
    <p:sldId id="327" r:id="rId91"/>
    <p:sldId id="1149" r:id="rId92"/>
    <p:sldId id="329" r:id="rId93"/>
    <p:sldId id="330" r:id="rId94"/>
    <p:sldId id="331" r:id="rId95"/>
    <p:sldId id="332" r:id="rId96"/>
    <p:sldId id="333" r:id="rId97"/>
    <p:sldId id="334" r:id="rId98"/>
    <p:sldId id="335" r:id="rId99"/>
    <p:sldId id="336" r:id="rId100"/>
    <p:sldId id="337" r:id="rId101"/>
    <p:sldId id="338" r:id="rId102"/>
    <p:sldId id="368" r:id="rId103"/>
    <p:sldId id="369" r:id="rId104"/>
    <p:sldId id="1111" r:id="rId105"/>
    <p:sldId id="370" r:id="rId106"/>
  </p:sldIdLst>
  <p:sldSz cx="12801600" cy="9601200" type="A3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150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D79536-45FB-4D85-8C12-8D411E5A4249}" type="datetimeFigureOut">
              <a:rPr lang="zh-TW" altLang="en-US" smtClean="0"/>
              <a:t>2022/5/28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B3E13-E543-435D-8277-B0B564BDAD3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40138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1pPr>
    <a:lvl2pPr marL="6400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2pPr>
    <a:lvl3pPr marL="12801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3pPr>
    <a:lvl4pPr marL="19202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4pPr>
    <a:lvl5pPr marL="256032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5pPr>
    <a:lvl6pPr marL="320040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6pPr>
    <a:lvl7pPr marL="384048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7pPr>
    <a:lvl8pPr marL="448056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8pPr>
    <a:lvl9pPr marL="5120640" algn="l" defTabSz="1280160" rtl="0" eaLnBrk="1" latinLnBrk="0" hangingPunct="1">
      <a:defRPr sz="168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「華語文語料庫與能力基準整合應用系統」</a:t>
            </a:r>
          </a:p>
          <a:p>
            <a:r>
              <a:rPr lang="zh-TW" altLang="en-US" dirty="0"/>
              <a:t>→網址：</a:t>
            </a:r>
            <a:endParaRPr lang="en-US" altLang="zh-TW" dirty="0"/>
          </a:p>
          <a:p>
            <a:r>
              <a:rPr lang="en-US" altLang="zh-TW" dirty="0"/>
              <a:t>https://coct.naer.edu.tw/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8B2EA-061A-4BBA-8703-5B0079969A6C}" type="slidenum">
              <a:rPr lang="zh-TW" altLang="en-US" smtClean="0"/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53278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文字題幹：（</a:t>
            </a:r>
            <a:r>
              <a:rPr lang="en-US" altLang="zh-TW" dirty="0"/>
              <a:t>15</a:t>
            </a:r>
            <a:r>
              <a:rPr lang="zh-TW" altLang="en-US" dirty="0"/>
              <a:t>字以內的完整句子）</a:t>
            </a:r>
          </a:p>
          <a:p>
            <a:r>
              <a:rPr lang="zh-TW" altLang="en-US" dirty="0"/>
              <a:t>文字選項：（</a:t>
            </a:r>
            <a:r>
              <a:rPr lang="en-US" altLang="zh-TW" dirty="0"/>
              <a:t>10</a:t>
            </a:r>
            <a:r>
              <a:rPr lang="zh-TW" altLang="en-US" dirty="0"/>
              <a:t>字以內）</a:t>
            </a:r>
          </a:p>
          <a:p>
            <a:r>
              <a:rPr lang="zh-TW" altLang="en-US" dirty="0"/>
              <a:t>圖片：（</a:t>
            </a:r>
            <a:r>
              <a:rPr lang="en-US" altLang="zh-TW" dirty="0"/>
              <a:t>4</a:t>
            </a:r>
            <a:r>
              <a:rPr lang="zh-TW" altLang="en-US" dirty="0"/>
              <a:t>公分</a:t>
            </a:r>
            <a:r>
              <a:rPr lang="en-US" altLang="zh-TW" dirty="0"/>
              <a:t>x4</a:t>
            </a:r>
            <a:r>
              <a:rPr lang="zh-TW" altLang="en-US" dirty="0"/>
              <a:t>公分）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8B2EA-061A-4BBA-8703-5B0079969A6C}" type="slidenum">
              <a:rPr lang="zh-TW" altLang="en-US" smtClean="0"/>
              <a:t>30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69829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/>
              <a:t>文字題幹：（</a:t>
            </a:r>
            <a:r>
              <a:rPr lang="en-US" altLang="zh-TW" dirty="0"/>
              <a:t>15</a:t>
            </a:r>
            <a:r>
              <a:rPr lang="zh-TW" altLang="en-US" dirty="0"/>
              <a:t>字以內的完整句子）</a:t>
            </a:r>
          </a:p>
          <a:p>
            <a:r>
              <a:rPr lang="zh-TW" altLang="en-US" dirty="0"/>
              <a:t>文字選項：（</a:t>
            </a:r>
            <a:r>
              <a:rPr lang="en-US" altLang="zh-TW" dirty="0"/>
              <a:t>10</a:t>
            </a:r>
            <a:r>
              <a:rPr lang="zh-TW" altLang="en-US" dirty="0"/>
              <a:t>字以內）</a:t>
            </a:r>
          </a:p>
          <a:p>
            <a:r>
              <a:rPr lang="zh-TW" altLang="en-US" dirty="0"/>
              <a:t>圖片：（</a:t>
            </a:r>
            <a:r>
              <a:rPr lang="en-US" altLang="zh-TW" dirty="0"/>
              <a:t>4</a:t>
            </a:r>
            <a:r>
              <a:rPr lang="zh-TW" altLang="en-US" dirty="0"/>
              <a:t>公分</a:t>
            </a:r>
            <a:r>
              <a:rPr lang="en-US" altLang="zh-TW" dirty="0"/>
              <a:t>x4</a:t>
            </a:r>
            <a:r>
              <a:rPr lang="zh-TW" altLang="en-US" dirty="0"/>
              <a:t>公分）</a:t>
            </a: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8B2EA-061A-4BBA-8703-5B0079969A6C}" type="slidenum">
              <a:rPr lang="zh-TW" altLang="en-US" smtClean="0"/>
              <a:t>59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3919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8B2EA-061A-4BBA-8703-5B0079969A6C}" type="slidenum">
              <a:rPr lang="zh-TW" altLang="en-US" smtClean="0"/>
              <a:t>91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6746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0120" y="1571308"/>
            <a:ext cx="10881360" cy="3342640"/>
          </a:xfrm>
        </p:spPr>
        <p:txBody>
          <a:bodyPr anchor="b"/>
          <a:lstStyle>
            <a:lvl1pPr algn="ctr">
              <a:defRPr sz="8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0" y="5042853"/>
            <a:ext cx="9601200" cy="2318067"/>
          </a:xfrm>
        </p:spPr>
        <p:txBody>
          <a:bodyPr/>
          <a:lstStyle>
            <a:lvl1pPr marL="0" indent="0" algn="ctr">
              <a:buNone/>
              <a:defRPr sz="3360"/>
            </a:lvl1pPr>
            <a:lvl2pPr marL="640080" indent="0" algn="ctr">
              <a:buNone/>
              <a:defRPr sz="2800"/>
            </a:lvl2pPr>
            <a:lvl3pPr marL="1280160" indent="0" algn="ctr">
              <a:buNone/>
              <a:defRPr sz="2520"/>
            </a:lvl3pPr>
            <a:lvl4pPr marL="1920240" indent="0" algn="ctr">
              <a:buNone/>
              <a:defRPr sz="2240"/>
            </a:lvl4pPr>
            <a:lvl5pPr marL="2560320" indent="0" algn="ctr">
              <a:buNone/>
              <a:defRPr sz="2240"/>
            </a:lvl5pPr>
            <a:lvl6pPr marL="3200400" indent="0" algn="ctr">
              <a:buNone/>
              <a:defRPr sz="2240"/>
            </a:lvl6pPr>
            <a:lvl7pPr marL="3840480" indent="0" algn="ctr">
              <a:buNone/>
              <a:defRPr sz="2240"/>
            </a:lvl7pPr>
            <a:lvl8pPr marL="4480560" indent="0" algn="ctr">
              <a:buNone/>
              <a:defRPr sz="2240"/>
            </a:lvl8pPr>
            <a:lvl9pPr marL="5120640" indent="0" algn="ctr">
              <a:buNone/>
              <a:defRPr sz="2240"/>
            </a:lvl9pPr>
          </a:lstStyle>
          <a:p>
            <a:r>
              <a:rPr lang="zh-TW" altLang="en-US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094A-FDD4-417B-83FF-49D04A2C62A5}" type="datetimeFigureOut">
              <a:rPr lang="zh-TW" altLang="en-US" smtClean="0"/>
              <a:t>2022/5/28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9F72-CFB2-4282-A1EC-11365E041C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5116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094A-FDD4-417B-83FF-49D04A2C62A5}" type="datetimeFigureOut">
              <a:rPr lang="zh-TW" altLang="en-US" smtClean="0"/>
              <a:t>2022/5/28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9F72-CFB2-4282-A1EC-11365E041C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57204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1146" y="511175"/>
            <a:ext cx="2760345" cy="8136573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80111" y="511175"/>
            <a:ext cx="8121015" cy="8136573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094A-FDD4-417B-83FF-49D04A2C62A5}" type="datetimeFigureOut">
              <a:rPr lang="zh-TW" altLang="en-US" smtClean="0"/>
              <a:t>2022/5/28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9F72-CFB2-4282-A1EC-11365E041C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56784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094A-FDD4-417B-83FF-49D04A2C62A5}" type="datetimeFigureOut">
              <a:rPr lang="zh-TW" altLang="en-US" smtClean="0"/>
              <a:t>2022/5/28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9F72-CFB2-4282-A1EC-11365E041C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53792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3443" y="2393635"/>
            <a:ext cx="11041380" cy="3993832"/>
          </a:xfrm>
        </p:spPr>
        <p:txBody>
          <a:bodyPr anchor="b"/>
          <a:lstStyle>
            <a:lvl1pPr>
              <a:defRPr sz="84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3443" y="6425250"/>
            <a:ext cx="11041380" cy="2100262"/>
          </a:xfrm>
        </p:spPr>
        <p:txBody>
          <a:bodyPr/>
          <a:lstStyle>
            <a:lvl1pPr marL="0" indent="0">
              <a:buNone/>
              <a:defRPr sz="3360">
                <a:solidFill>
                  <a:schemeClr val="tx1"/>
                </a:solidFill>
              </a:defRPr>
            </a:lvl1pPr>
            <a:lvl2pPr marL="64008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2pPr>
            <a:lvl3pPr marL="1280160" indent="0">
              <a:buNone/>
              <a:defRPr sz="2520">
                <a:solidFill>
                  <a:schemeClr val="tx1">
                    <a:tint val="75000"/>
                  </a:schemeClr>
                </a:solidFill>
              </a:defRPr>
            </a:lvl3pPr>
            <a:lvl4pPr marL="19202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4pPr>
            <a:lvl5pPr marL="256032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5pPr>
            <a:lvl6pPr marL="320040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6pPr>
            <a:lvl7pPr marL="384048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7pPr>
            <a:lvl8pPr marL="448056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8pPr>
            <a:lvl9pPr marL="5120640" indent="0">
              <a:buNone/>
              <a:defRPr sz="22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094A-FDD4-417B-83FF-49D04A2C62A5}" type="datetimeFigureOut">
              <a:rPr lang="zh-TW" altLang="en-US" smtClean="0"/>
              <a:t>2022/5/28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9F72-CFB2-4282-A1EC-11365E041C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06976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80110" y="2555875"/>
            <a:ext cx="5440680" cy="60918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80810" y="2555875"/>
            <a:ext cx="5440680" cy="609187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094A-FDD4-417B-83FF-49D04A2C62A5}" type="datetimeFigureOut">
              <a:rPr lang="zh-TW" altLang="en-US" smtClean="0"/>
              <a:t>2022/5/28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9F72-CFB2-4282-A1EC-11365E041C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542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7" y="511177"/>
            <a:ext cx="11041380" cy="1855788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1779" y="2353628"/>
            <a:ext cx="5415676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81779" y="3507105"/>
            <a:ext cx="5415676" cy="515842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80811" y="2353628"/>
            <a:ext cx="5442347" cy="1153477"/>
          </a:xfrm>
        </p:spPr>
        <p:txBody>
          <a:bodyPr anchor="b"/>
          <a:lstStyle>
            <a:lvl1pPr marL="0" indent="0">
              <a:buNone/>
              <a:defRPr sz="3360" b="1"/>
            </a:lvl1pPr>
            <a:lvl2pPr marL="640080" indent="0">
              <a:buNone/>
              <a:defRPr sz="2800" b="1"/>
            </a:lvl2pPr>
            <a:lvl3pPr marL="1280160" indent="0">
              <a:buNone/>
              <a:defRPr sz="2520" b="1"/>
            </a:lvl3pPr>
            <a:lvl4pPr marL="1920240" indent="0">
              <a:buNone/>
              <a:defRPr sz="2240" b="1"/>
            </a:lvl4pPr>
            <a:lvl5pPr marL="2560320" indent="0">
              <a:buNone/>
              <a:defRPr sz="2240" b="1"/>
            </a:lvl5pPr>
            <a:lvl6pPr marL="3200400" indent="0">
              <a:buNone/>
              <a:defRPr sz="2240" b="1"/>
            </a:lvl6pPr>
            <a:lvl7pPr marL="3840480" indent="0">
              <a:buNone/>
              <a:defRPr sz="2240" b="1"/>
            </a:lvl7pPr>
            <a:lvl8pPr marL="4480560" indent="0">
              <a:buNone/>
              <a:defRPr sz="2240" b="1"/>
            </a:lvl8pPr>
            <a:lvl9pPr marL="5120640" indent="0">
              <a:buNone/>
              <a:defRPr sz="224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80811" y="3507105"/>
            <a:ext cx="5442347" cy="5158423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094A-FDD4-417B-83FF-49D04A2C62A5}" type="datetimeFigureOut">
              <a:rPr lang="zh-TW" altLang="en-US" smtClean="0"/>
              <a:t>2022/5/28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9F72-CFB2-4282-A1EC-11365E041C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11681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094A-FDD4-417B-83FF-49D04A2C62A5}" type="datetimeFigureOut">
              <a:rPr lang="zh-TW" altLang="en-US" smtClean="0"/>
              <a:t>2022/5/28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9F72-CFB2-4282-A1EC-11365E041C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537004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094A-FDD4-417B-83FF-49D04A2C62A5}" type="datetimeFigureOut">
              <a:rPr lang="zh-TW" altLang="en-US" smtClean="0"/>
              <a:t>2022/5/28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9F72-CFB2-4282-A1EC-11365E041C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9607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42347" y="1382397"/>
            <a:ext cx="6480810" cy="6823075"/>
          </a:xfrm>
        </p:spPr>
        <p:txBody>
          <a:bodyPr/>
          <a:lstStyle>
            <a:lvl1pPr>
              <a:defRPr sz="4480"/>
            </a:lvl1pPr>
            <a:lvl2pPr>
              <a:defRPr sz="3920"/>
            </a:lvl2pPr>
            <a:lvl3pPr>
              <a:defRPr sz="336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094A-FDD4-417B-83FF-49D04A2C62A5}" type="datetimeFigureOut">
              <a:rPr lang="zh-TW" altLang="en-US" smtClean="0"/>
              <a:t>2022/5/28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9F72-CFB2-4282-A1EC-11365E041C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42712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1778" y="640080"/>
            <a:ext cx="4128849" cy="2240280"/>
          </a:xfrm>
        </p:spPr>
        <p:txBody>
          <a:bodyPr anchor="b"/>
          <a:lstStyle>
            <a:lvl1pPr>
              <a:defRPr sz="448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42347" y="1382397"/>
            <a:ext cx="6480810" cy="6823075"/>
          </a:xfrm>
        </p:spPr>
        <p:txBody>
          <a:bodyPr anchor="t"/>
          <a:lstStyle>
            <a:lvl1pPr marL="0" indent="0">
              <a:buNone/>
              <a:defRPr sz="4480"/>
            </a:lvl1pPr>
            <a:lvl2pPr marL="640080" indent="0">
              <a:buNone/>
              <a:defRPr sz="3920"/>
            </a:lvl2pPr>
            <a:lvl3pPr marL="1280160" indent="0">
              <a:buNone/>
              <a:defRPr sz="3360"/>
            </a:lvl3pPr>
            <a:lvl4pPr marL="1920240" indent="0">
              <a:buNone/>
              <a:defRPr sz="2800"/>
            </a:lvl4pPr>
            <a:lvl5pPr marL="2560320" indent="0">
              <a:buNone/>
              <a:defRPr sz="2800"/>
            </a:lvl5pPr>
            <a:lvl6pPr marL="3200400" indent="0">
              <a:buNone/>
              <a:defRPr sz="2800"/>
            </a:lvl6pPr>
            <a:lvl7pPr marL="3840480" indent="0">
              <a:buNone/>
              <a:defRPr sz="2800"/>
            </a:lvl7pPr>
            <a:lvl8pPr marL="4480560" indent="0">
              <a:buNone/>
              <a:defRPr sz="2800"/>
            </a:lvl8pPr>
            <a:lvl9pPr marL="5120640" indent="0">
              <a:buNone/>
              <a:defRPr sz="28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1778" y="2880360"/>
            <a:ext cx="4128849" cy="5336223"/>
          </a:xfrm>
        </p:spPr>
        <p:txBody>
          <a:bodyPr/>
          <a:lstStyle>
            <a:lvl1pPr marL="0" indent="0">
              <a:buNone/>
              <a:defRPr sz="2240"/>
            </a:lvl1pPr>
            <a:lvl2pPr marL="640080" indent="0">
              <a:buNone/>
              <a:defRPr sz="1960"/>
            </a:lvl2pPr>
            <a:lvl3pPr marL="1280160" indent="0">
              <a:buNone/>
              <a:defRPr sz="1680"/>
            </a:lvl3pPr>
            <a:lvl4pPr marL="1920240" indent="0">
              <a:buNone/>
              <a:defRPr sz="1400"/>
            </a:lvl4pPr>
            <a:lvl5pPr marL="2560320" indent="0">
              <a:buNone/>
              <a:defRPr sz="1400"/>
            </a:lvl5pPr>
            <a:lvl6pPr marL="3200400" indent="0">
              <a:buNone/>
              <a:defRPr sz="1400"/>
            </a:lvl6pPr>
            <a:lvl7pPr marL="3840480" indent="0">
              <a:buNone/>
              <a:defRPr sz="1400"/>
            </a:lvl7pPr>
            <a:lvl8pPr marL="4480560" indent="0">
              <a:buNone/>
              <a:defRPr sz="1400"/>
            </a:lvl8pPr>
            <a:lvl9pPr marL="5120640" indent="0">
              <a:buNone/>
              <a:defRPr sz="14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C8094A-FDD4-417B-83FF-49D04A2C62A5}" type="datetimeFigureOut">
              <a:rPr lang="zh-TW" altLang="en-US" smtClean="0"/>
              <a:t>2022/5/28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99F72-CFB2-4282-A1EC-11365E041C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8782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0110" y="511177"/>
            <a:ext cx="11041380" cy="18557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0110" y="2555875"/>
            <a:ext cx="11041380" cy="60918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011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C8094A-FDD4-417B-83FF-49D04A2C62A5}" type="datetimeFigureOut">
              <a:rPr lang="zh-TW" altLang="en-US" smtClean="0"/>
              <a:t>2022/5/28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40530" y="8898892"/>
            <a:ext cx="432054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041130" y="8898892"/>
            <a:ext cx="2880360" cy="5111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99F72-CFB2-4282-A1EC-11365E041C3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3199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280160" rtl="0" eaLnBrk="1" latinLnBrk="0" hangingPunct="1">
        <a:lnSpc>
          <a:spcPct val="90000"/>
        </a:lnSpc>
        <a:spcBef>
          <a:spcPct val="0"/>
        </a:spcBef>
        <a:buNone/>
        <a:defRPr sz="61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1280160" rtl="0" eaLnBrk="1" latinLnBrk="0" hangingPunct="1">
        <a:lnSpc>
          <a:spcPct val="90000"/>
        </a:lnSpc>
        <a:spcBef>
          <a:spcPts val="1400"/>
        </a:spcBef>
        <a:buFont typeface="Arial" panose="020B0604020202020204" pitchFamily="34" charset="0"/>
        <a:buChar char="•"/>
        <a:defRPr sz="3920" kern="1200">
          <a:solidFill>
            <a:schemeClr val="tx1"/>
          </a:solidFill>
          <a:latin typeface="+mn-lt"/>
          <a:ea typeface="+mn-ea"/>
          <a:cs typeface="+mn-cs"/>
        </a:defRPr>
      </a:lvl1pPr>
      <a:lvl2pPr marL="9601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6002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2402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88036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52044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416052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440680" indent="-320040" algn="l" defTabSz="1280160" rtl="0" eaLnBrk="1" latinLnBrk="0" hangingPunct="1">
        <a:lnSpc>
          <a:spcPct val="90000"/>
        </a:lnSpc>
        <a:spcBef>
          <a:spcPts val="7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2801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4pPr>
      <a:lvl5pPr marL="256032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5pPr>
      <a:lvl6pPr marL="320040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7pPr>
      <a:lvl8pPr marL="448056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8pPr>
      <a:lvl9pPr marL="5120640" algn="l" defTabSz="1280160" rtl="0" eaLnBrk="1" latinLnBrk="0" hangingPunct="1">
        <a:defRPr sz="25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hyperlink" Target="https://coct.naer.edu.tw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2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29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33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36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microsoft.com/office/2007/relationships/hdphoto" Target="../media/hdphoto38.wdp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microsoft.com/office/2011/relationships/webextension" Target="../webextensions/webextension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40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801598" cy="96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686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5716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457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3187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801597" cy="96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3840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481524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72143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39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9146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8733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4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483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899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34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51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26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7" cy="96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7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801597" cy="96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33900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3515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764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7" cy="96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1800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531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1320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623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6717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635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1528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863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52598">
            <a:off x="1005413" y="1534235"/>
            <a:ext cx="5948759" cy="5948759"/>
          </a:xfrm>
          <a:prstGeom prst="rect">
            <a:avLst/>
          </a:prstGeom>
        </p:spPr>
      </p:pic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5" cstate="hq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30" b="1"/>
          <a:stretch/>
        </p:blipFill>
        <p:spPr>
          <a:xfrm>
            <a:off x="6981616" y="806114"/>
            <a:ext cx="5194098" cy="809725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4" name="矩形 3"/>
          <p:cNvSpPr/>
          <p:nvPr/>
        </p:nvSpPr>
        <p:spPr>
          <a:xfrm>
            <a:off x="882333" y="3406765"/>
            <a:ext cx="5262980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華語文語料庫與能力基準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6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整合應用系統</a:t>
            </a:r>
            <a:endParaRPr lang="en-US" altLang="zh-TW" sz="36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→網址：</a:t>
            </a:r>
            <a:r>
              <a:rPr lang="en-US" altLang="zh-TW" sz="28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  <a:hlinkClick r:id="rId7"/>
              </a:rPr>
              <a:t>https://coct.naer.edu.tw/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480670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41882" y="135613"/>
            <a:ext cx="5810477" cy="1838847"/>
            <a:chOff x="488732" y="135613"/>
            <a:chExt cx="5810477" cy="1838847"/>
          </a:xfrm>
        </p:grpSpPr>
        <p:sp>
          <p:nvSpPr>
            <p:cNvPr id="10" name="圓角矩形 9"/>
            <p:cNvSpPr/>
            <p:nvPr/>
          </p:nvSpPr>
          <p:spPr>
            <a:xfrm>
              <a:off x="1566051" y="617269"/>
              <a:ext cx="4733158" cy="780878"/>
            </a:xfrm>
            <a:prstGeom prst="roundRect">
              <a:avLst>
                <a:gd name="adj" fmla="val 50000"/>
              </a:avLst>
            </a:prstGeom>
            <a:solidFill>
              <a:srgbClr val="5888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6720" spc="952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  </a:t>
              </a:r>
              <a:endParaRPr lang="zh-TW" altLang="en-US" sz="4800" spc="952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35" r="11888"/>
            <a:stretch/>
          </p:blipFill>
          <p:spPr>
            <a:xfrm>
              <a:off x="488732" y="135613"/>
              <a:ext cx="1839742" cy="1838847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2430497" y="649362"/>
              <a:ext cx="3692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spc="10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實作練習時間</a:t>
              </a:r>
              <a:endParaRPr lang="en-US" altLang="zh-TW" sz="3600" spc="1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graphicFrame>
        <p:nvGraphicFramePr>
          <p:cNvPr id="15" name="表格 14">
            <a:extLst>
              <a:ext uri="{FF2B5EF4-FFF2-40B4-BE49-F238E27FC236}">
                <a16:creationId xmlns:a16="http://schemas.microsoft.com/office/drawing/2014/main" id="{C592C009-A3DF-003C-36D5-B9A2CA98C7F8}"/>
              </a:ext>
            </a:extLst>
          </p:cNvPr>
          <p:cNvGraphicFramePr>
            <a:graphicFrameLocks noGrp="1"/>
          </p:cNvGraphicFramePr>
          <p:nvPr/>
        </p:nvGraphicFramePr>
        <p:xfrm>
          <a:off x="721732" y="2768604"/>
          <a:ext cx="11644004" cy="6464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97573">
                  <a:extLst>
                    <a:ext uri="{9D8B030D-6E8A-4147-A177-3AD203B41FA5}">
                      <a16:colId xmlns:a16="http://schemas.microsoft.com/office/drawing/2014/main" val="302905303"/>
                    </a:ext>
                  </a:extLst>
                </a:gridCol>
                <a:gridCol w="2883762">
                  <a:extLst>
                    <a:ext uri="{9D8B030D-6E8A-4147-A177-3AD203B41FA5}">
                      <a16:colId xmlns:a16="http://schemas.microsoft.com/office/drawing/2014/main" val="635956200"/>
                    </a:ext>
                  </a:extLst>
                </a:gridCol>
                <a:gridCol w="956718">
                  <a:extLst>
                    <a:ext uri="{9D8B030D-6E8A-4147-A177-3AD203B41FA5}">
                      <a16:colId xmlns:a16="http://schemas.microsoft.com/office/drawing/2014/main" val="988702180"/>
                    </a:ext>
                  </a:extLst>
                </a:gridCol>
                <a:gridCol w="2924617">
                  <a:extLst>
                    <a:ext uri="{9D8B030D-6E8A-4147-A177-3AD203B41FA5}">
                      <a16:colId xmlns:a16="http://schemas.microsoft.com/office/drawing/2014/main" val="2227354813"/>
                    </a:ext>
                  </a:extLst>
                </a:gridCol>
                <a:gridCol w="956719">
                  <a:extLst>
                    <a:ext uri="{9D8B030D-6E8A-4147-A177-3AD203B41FA5}">
                      <a16:colId xmlns:a16="http://schemas.microsoft.com/office/drawing/2014/main" val="2170115507"/>
                    </a:ext>
                  </a:extLst>
                </a:gridCol>
                <a:gridCol w="2924615">
                  <a:extLst>
                    <a:ext uri="{9D8B030D-6E8A-4147-A177-3AD203B41FA5}">
                      <a16:colId xmlns:a16="http://schemas.microsoft.com/office/drawing/2014/main" val="3902318237"/>
                    </a:ext>
                  </a:extLst>
                </a:gridCol>
              </a:tblGrid>
              <a:tr h="1769886">
                <a:tc gridSpan="6">
                  <a:txBody>
                    <a:bodyPr/>
                    <a:lstStyle/>
                    <a:p>
                      <a:r>
                        <a:rPr lang="zh-TW" altLang="en-US" sz="3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題幹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8860538"/>
                  </a:ext>
                </a:extLst>
              </a:tr>
              <a:tr h="3319470">
                <a:tc>
                  <a:txBody>
                    <a:bodyPr/>
                    <a:lstStyle/>
                    <a:p>
                      <a:endParaRPr lang="en-US" altLang="zh-TW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endParaRPr lang="en-US" altLang="zh-TW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endParaRPr lang="en-US" altLang="zh-TW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endParaRPr lang="en-US" altLang="zh-TW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r>
                        <a:rPr lang="zh-TW" alt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TW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zh-TW" alt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選項圖片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altLang="zh-TW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endParaRPr lang="en-US" altLang="zh-TW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endParaRPr lang="en-US" altLang="zh-TW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endParaRPr lang="en-US" altLang="zh-TW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TW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zh-TW" alt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）</a:t>
                      </a:r>
                    </a:p>
                    <a:p>
                      <a:endParaRPr lang="zh-TW" alt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選項圖片</a:t>
                      </a: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altLang="zh-TW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endParaRPr lang="en-US" altLang="zh-TW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endParaRPr lang="en-US" altLang="zh-TW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endParaRPr lang="en-US" altLang="zh-TW" sz="22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TW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zh-TW" altLang="en-US" sz="2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）</a:t>
                      </a:r>
                    </a:p>
                    <a:p>
                      <a:endParaRPr lang="zh-TW" alt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選項圖片</a:t>
                      </a:r>
                    </a:p>
                    <a:p>
                      <a:endParaRPr lang="zh-TW" altLang="en-US" sz="3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1169140"/>
                  </a:ext>
                </a:extLst>
              </a:tr>
              <a:tr h="1374766">
                <a:tc gridSpan="6">
                  <a:txBody>
                    <a:bodyPr/>
                    <a:lstStyle/>
                    <a:p>
                      <a:r>
                        <a:rPr lang="zh-TW" altLang="en-US" sz="3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答案：</a:t>
                      </a:r>
                    </a:p>
                  </a:txBody>
                  <a:tcPr marL="128016" marR="128016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60695516"/>
                  </a:ext>
                </a:extLst>
              </a:tr>
            </a:tbl>
          </a:graphicData>
        </a:graphic>
      </p:graphicFrame>
      <p:sp>
        <p:nvSpPr>
          <p:cNvPr id="16" name="矩形 15">
            <a:extLst>
              <a:ext uri="{FF2B5EF4-FFF2-40B4-BE49-F238E27FC236}">
                <a16:creationId xmlns:a16="http://schemas.microsoft.com/office/drawing/2014/main" id="{0D47D9E7-A2E0-C7C4-A4AF-D1736C7757F8}"/>
              </a:ext>
            </a:extLst>
          </p:cNvPr>
          <p:cNvSpPr/>
          <p:nvPr/>
        </p:nvSpPr>
        <p:spPr>
          <a:xfrm>
            <a:off x="2341734" y="8254042"/>
            <a:ext cx="413896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36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C</a:t>
            </a:r>
            <a:endParaRPr lang="zh-TW" altLang="en-US" sz="3360" dirty="0">
              <a:solidFill>
                <a:srgbClr val="00B050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28F00E0C-8A96-713C-711E-77743DE6EF8F}"/>
              </a:ext>
            </a:extLst>
          </p:cNvPr>
          <p:cNvSpPr/>
          <p:nvPr/>
        </p:nvSpPr>
        <p:spPr>
          <a:xfrm>
            <a:off x="1981624" y="3403195"/>
            <a:ext cx="6801364" cy="60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36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他把眼鏡忘在家裡的廚房了。</a:t>
            </a:r>
            <a:endParaRPr lang="zh-TW" altLang="en-US" sz="3360" dirty="0">
              <a:solidFill>
                <a:srgbClr val="00B050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19ECBB3B-0724-2F3B-60C8-B13E3671ACB4}"/>
              </a:ext>
            </a:extLst>
          </p:cNvPr>
          <p:cNvSpPr/>
          <p:nvPr/>
        </p:nvSpPr>
        <p:spPr>
          <a:xfrm>
            <a:off x="3425302" y="8289826"/>
            <a:ext cx="369068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520" kern="100" dirty="0">
                <a:solidFill>
                  <a:schemeClr val="accent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（正答</a:t>
            </a:r>
            <a:r>
              <a:rPr lang="en-US" altLang="zh-TW" sz="2520" kern="100" dirty="0">
                <a:solidFill>
                  <a:schemeClr val="accent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520" kern="100" dirty="0">
                <a:solidFill>
                  <a:schemeClr val="accent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項</a:t>
            </a:r>
            <a:r>
              <a:rPr lang="en-US" altLang="zh-TW" sz="2520" kern="100" dirty="0">
                <a:solidFill>
                  <a:schemeClr val="accent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+</a:t>
            </a:r>
            <a:r>
              <a:rPr lang="zh-TW" altLang="en-US" sz="2520" kern="100" dirty="0">
                <a:solidFill>
                  <a:schemeClr val="accent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誘答</a:t>
            </a:r>
            <a:r>
              <a:rPr lang="en-US" altLang="zh-TW" sz="2520" kern="100" dirty="0">
                <a:solidFill>
                  <a:schemeClr val="accent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520" kern="100" dirty="0">
                <a:solidFill>
                  <a:schemeClr val="accent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項）</a:t>
            </a:r>
            <a:endParaRPr lang="zh-TW" altLang="zh-TW" sz="2520" kern="100" dirty="0">
              <a:solidFill>
                <a:schemeClr val="accent2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DAAF140-D36A-643B-CAE6-EB92E443E2C7}"/>
              </a:ext>
            </a:extLst>
          </p:cNvPr>
          <p:cNvSpPr/>
          <p:nvPr/>
        </p:nvSpPr>
        <p:spPr>
          <a:xfrm>
            <a:off x="1907185" y="5148766"/>
            <a:ext cx="2520000" cy="252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他把眼鏡忘在</a:t>
            </a:r>
            <a:endParaRPr lang="en-US" altLang="zh-TW" sz="28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家裡</a:t>
            </a:r>
            <a:r>
              <a:rPr lang="zh-TW" altLang="en-US" sz="280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zh-TW" altLang="zh-TW" sz="280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□□ </a:t>
            </a:r>
            <a:endParaRPr lang="en-US" altLang="zh-TW" sz="2800" dirty="0">
              <a:solidFill>
                <a:srgbClr val="00B05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（詞語第</a:t>
            </a:r>
            <a:r>
              <a:rPr lang="zh-TW" altLang="zh-TW" sz="28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□</a:t>
            </a:r>
            <a:r>
              <a:rPr lang="zh-TW" altLang="en-US" sz="28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級）了。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1D4031C-E421-2460-23E7-EED28E40B749}"/>
              </a:ext>
            </a:extLst>
          </p:cNvPr>
          <p:cNvSpPr/>
          <p:nvPr/>
        </p:nvSpPr>
        <p:spPr>
          <a:xfrm>
            <a:off x="3116069" y="1679525"/>
            <a:ext cx="6400800" cy="6093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sz="3360" u="sng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基礎</a:t>
            </a:r>
            <a:r>
              <a:rPr lang="zh-TW" altLang="en-US" sz="336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等級</a:t>
            </a:r>
            <a:endParaRPr lang="zh-TW" altLang="zh-TW" sz="3360" kern="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30FBA18F-AB90-EC82-5BD6-4D12AFEBF1F0}"/>
              </a:ext>
            </a:extLst>
          </p:cNvPr>
          <p:cNvSpPr/>
          <p:nvPr/>
        </p:nvSpPr>
        <p:spPr>
          <a:xfrm>
            <a:off x="9634415" y="5148766"/>
            <a:ext cx="2520000" cy="252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他把眼鏡忘在</a:t>
            </a:r>
            <a:endParaRPr lang="en-US" altLang="zh-TW" sz="28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家裡的廚房</a:t>
            </a:r>
            <a:endParaRPr lang="en-US" altLang="zh-TW" sz="28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（詞語第</a:t>
            </a:r>
            <a:r>
              <a:rPr lang="en-US" altLang="zh-TW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2+</a:t>
            </a: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級）了。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053B305-5879-6F91-10E6-C899268F5BC5}"/>
              </a:ext>
            </a:extLst>
          </p:cNvPr>
          <p:cNvSpPr/>
          <p:nvPr/>
        </p:nvSpPr>
        <p:spPr>
          <a:xfrm>
            <a:off x="5770800" y="5148766"/>
            <a:ext cx="2520000" cy="2520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他把眼鏡忘在</a:t>
            </a:r>
            <a:endParaRPr lang="en-US" altLang="zh-TW" sz="28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家裡的</a:t>
            </a:r>
            <a:r>
              <a:rPr lang="zh-TW" altLang="zh-TW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□□ </a:t>
            </a:r>
            <a:endParaRPr lang="en-US" altLang="zh-TW" sz="2800" dirty="0">
              <a:solidFill>
                <a:srgbClr val="00B05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（詞語第</a:t>
            </a:r>
            <a:r>
              <a:rPr lang="zh-TW" altLang="zh-TW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□</a:t>
            </a:r>
            <a:r>
              <a:rPr lang="zh-TW" altLang="en-US" sz="28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級）了。</a:t>
            </a:r>
          </a:p>
        </p:txBody>
      </p:sp>
    </p:spTree>
    <p:extLst>
      <p:ext uri="{BB962C8B-B14F-4D97-AF65-F5344CB8AC3E}">
        <p14:creationId xmlns:p14="http://schemas.microsoft.com/office/powerpoint/2010/main" val="25429400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2094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3607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944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28865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75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726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515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29118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656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6839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502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752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3304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43741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5518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494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0652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7" cy="96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950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437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149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5946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7" cy="96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6233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21160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222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22376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4906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20208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5899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595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22914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群組 8"/>
          <p:cNvGrpSpPr/>
          <p:nvPr/>
        </p:nvGrpSpPr>
        <p:grpSpPr>
          <a:xfrm>
            <a:off x="141882" y="135613"/>
            <a:ext cx="5810477" cy="1838847"/>
            <a:chOff x="488732" y="135613"/>
            <a:chExt cx="5810477" cy="1838847"/>
          </a:xfrm>
        </p:grpSpPr>
        <p:sp>
          <p:nvSpPr>
            <p:cNvPr id="10" name="圓角矩形 9"/>
            <p:cNvSpPr/>
            <p:nvPr/>
          </p:nvSpPr>
          <p:spPr>
            <a:xfrm>
              <a:off x="1566051" y="617269"/>
              <a:ext cx="4733158" cy="780878"/>
            </a:xfrm>
            <a:prstGeom prst="roundRect">
              <a:avLst>
                <a:gd name="adj" fmla="val 50000"/>
              </a:avLst>
            </a:prstGeom>
            <a:solidFill>
              <a:srgbClr val="5888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6720" spc="952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  </a:t>
              </a:r>
              <a:endParaRPr lang="zh-TW" altLang="en-US" sz="4800" spc="952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11" name="圖片 1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35" r="11888"/>
            <a:stretch/>
          </p:blipFill>
          <p:spPr>
            <a:xfrm>
              <a:off x="488732" y="135613"/>
              <a:ext cx="1839742" cy="1838847"/>
            </a:xfrm>
            <a:prstGeom prst="rect">
              <a:avLst/>
            </a:prstGeom>
          </p:spPr>
        </p:pic>
        <p:sp>
          <p:nvSpPr>
            <p:cNvPr id="12" name="文字方塊 11"/>
            <p:cNvSpPr txBox="1"/>
            <p:nvPr/>
          </p:nvSpPr>
          <p:spPr>
            <a:xfrm>
              <a:off x="2430497" y="649362"/>
              <a:ext cx="3692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spc="10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實作練習時間</a:t>
              </a:r>
              <a:endParaRPr lang="en-US" altLang="zh-TW" sz="3600" spc="1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22" name="矩形 21">
            <a:extLst>
              <a:ext uri="{FF2B5EF4-FFF2-40B4-BE49-F238E27FC236}">
                <a16:creationId xmlns:a16="http://schemas.microsoft.com/office/drawing/2014/main" id="{81D4031C-E421-2460-23E7-EED28E40B749}"/>
              </a:ext>
            </a:extLst>
          </p:cNvPr>
          <p:cNvSpPr/>
          <p:nvPr/>
        </p:nvSpPr>
        <p:spPr>
          <a:xfrm>
            <a:off x="3116069" y="1679525"/>
            <a:ext cx="6400800" cy="6093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sz="3360" u="sng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基礎</a:t>
            </a:r>
            <a:r>
              <a:rPr lang="zh-TW" altLang="en-US" sz="336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等級</a:t>
            </a:r>
            <a:endParaRPr lang="zh-TW" altLang="zh-TW" sz="3360" kern="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graphicFrame>
        <p:nvGraphicFramePr>
          <p:cNvPr id="14" name="表格 13">
            <a:extLst>
              <a:ext uri="{FF2B5EF4-FFF2-40B4-BE49-F238E27FC236}">
                <a16:creationId xmlns:a16="http://schemas.microsoft.com/office/drawing/2014/main" id="{C46A9F24-4ED5-FC54-55BC-12AA69C50A3C}"/>
              </a:ext>
            </a:extLst>
          </p:cNvPr>
          <p:cNvGraphicFramePr>
            <a:graphicFrameLocks noGrp="1"/>
          </p:cNvGraphicFramePr>
          <p:nvPr/>
        </p:nvGraphicFramePr>
        <p:xfrm>
          <a:off x="1239302" y="2649212"/>
          <a:ext cx="10867743" cy="65758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77445">
                  <a:extLst>
                    <a:ext uri="{9D8B030D-6E8A-4147-A177-3AD203B41FA5}">
                      <a16:colId xmlns:a16="http://schemas.microsoft.com/office/drawing/2014/main" val="2347819179"/>
                    </a:ext>
                  </a:extLst>
                </a:gridCol>
                <a:gridCol w="1702340">
                  <a:extLst>
                    <a:ext uri="{9D8B030D-6E8A-4147-A177-3AD203B41FA5}">
                      <a16:colId xmlns:a16="http://schemas.microsoft.com/office/drawing/2014/main" val="2332505960"/>
                    </a:ext>
                  </a:extLst>
                </a:gridCol>
                <a:gridCol w="5787958">
                  <a:extLst>
                    <a:ext uri="{9D8B030D-6E8A-4147-A177-3AD203B41FA5}">
                      <a16:colId xmlns:a16="http://schemas.microsoft.com/office/drawing/2014/main" val="3221609413"/>
                    </a:ext>
                  </a:extLst>
                </a:gridCol>
              </a:tblGrid>
              <a:tr h="1315166">
                <a:tc rowSpan="4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題幹圖片</a:t>
                      </a:r>
                    </a:p>
                    <a:p>
                      <a:endParaRPr lang="zh-TW" altLang="en-US" sz="3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提問</a:t>
                      </a:r>
                    </a:p>
                  </a:txBody>
                  <a:tcPr marL="128016" marR="128016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35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9541864"/>
                  </a:ext>
                </a:extLst>
              </a:tr>
              <a:tr h="131516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3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TW" sz="3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lang="zh-TW" altLang="en-US" sz="3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128016" marR="128016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35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9992550"/>
                  </a:ext>
                </a:extLst>
              </a:tr>
              <a:tr h="131516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TW" sz="3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lang="zh-TW" altLang="en-US" sz="3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128016" marR="128016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3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9829657"/>
                  </a:ext>
                </a:extLst>
              </a:tr>
              <a:tr h="1315166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TW" sz="3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C</a:t>
                      </a:r>
                      <a:r>
                        <a:rPr lang="zh-TW" altLang="en-US" sz="3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）</a:t>
                      </a:r>
                    </a:p>
                  </a:txBody>
                  <a:tcPr marL="128016" marR="128016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zh-TW" altLang="en-US" sz="35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標楷體" panose="03000509000000000000" pitchFamily="65" charset="-120"/>
                        <a:cs typeface="Times New Roman" panose="02020603050405020304" pitchFamily="18" charset="0"/>
                      </a:endParaRPr>
                    </a:p>
                  </a:txBody>
                  <a:tcPr marL="128016" marR="128016" marT="64008" marB="64008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0152024"/>
                  </a:ext>
                </a:extLst>
              </a:tr>
              <a:tr h="1315166">
                <a:tc gridSpan="3">
                  <a:txBody>
                    <a:bodyPr/>
                    <a:lstStyle/>
                    <a:p>
                      <a:r>
                        <a:rPr lang="zh-TW" altLang="en-US" sz="35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標楷體" panose="03000509000000000000" pitchFamily="65" charset="-120"/>
                          <a:cs typeface="Times New Roman" panose="02020603050405020304" pitchFamily="18" charset="0"/>
                        </a:rPr>
                        <a:t>答案：</a:t>
                      </a:r>
                    </a:p>
                  </a:txBody>
                  <a:tcPr marL="128016" marR="128016" marT="64008" marB="6400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35581034"/>
                  </a:ext>
                </a:extLst>
              </a:tr>
            </a:tbl>
          </a:graphicData>
        </a:graphic>
      </p:graphicFrame>
      <p:sp>
        <p:nvSpPr>
          <p:cNvPr id="23" name="矩形 22">
            <a:extLst>
              <a:ext uri="{FF2B5EF4-FFF2-40B4-BE49-F238E27FC236}">
                <a16:creationId xmlns:a16="http://schemas.microsoft.com/office/drawing/2014/main" id="{64D84656-A349-EBD3-99CC-8D9573A7C26D}"/>
              </a:ext>
            </a:extLst>
          </p:cNvPr>
          <p:cNvSpPr/>
          <p:nvPr/>
        </p:nvSpPr>
        <p:spPr>
          <a:xfrm>
            <a:off x="2620881" y="8261138"/>
            <a:ext cx="413896" cy="6093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3360" dirty="0">
                <a:solidFill>
                  <a:srgbClr val="00B050"/>
                </a:solidFill>
              </a:rPr>
              <a:t>C</a:t>
            </a:r>
            <a:endParaRPr lang="zh-TW" altLang="en-US" sz="3360" dirty="0">
              <a:solidFill>
                <a:srgbClr val="00B050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BE0B2A31-D079-F290-B86D-87941766FCE8}"/>
              </a:ext>
            </a:extLst>
          </p:cNvPr>
          <p:cNvSpPr/>
          <p:nvPr/>
        </p:nvSpPr>
        <p:spPr>
          <a:xfrm>
            <a:off x="1884717" y="4051510"/>
            <a:ext cx="2016000" cy="2016000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36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百貨公司裡的情景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D86E23B1-A510-F707-0F2A-54800E24EF9B}"/>
              </a:ext>
            </a:extLst>
          </p:cNvPr>
          <p:cNvSpPr/>
          <p:nvPr/>
        </p:nvSpPr>
        <p:spPr>
          <a:xfrm>
            <a:off x="4141725" y="8308712"/>
            <a:ext cx="3690684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520" kern="100" dirty="0">
                <a:solidFill>
                  <a:schemeClr val="accent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（正答</a:t>
            </a:r>
            <a:r>
              <a:rPr lang="en-US" altLang="zh-TW" sz="2520" kern="100" dirty="0">
                <a:solidFill>
                  <a:schemeClr val="accent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1</a:t>
            </a:r>
            <a:r>
              <a:rPr lang="zh-TW" altLang="en-US" sz="2520" kern="100" dirty="0">
                <a:solidFill>
                  <a:schemeClr val="accent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項</a:t>
            </a:r>
            <a:r>
              <a:rPr lang="en-US" altLang="zh-TW" sz="2520" kern="100" dirty="0">
                <a:solidFill>
                  <a:schemeClr val="accent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+</a:t>
            </a:r>
            <a:r>
              <a:rPr lang="zh-TW" altLang="en-US" sz="2520" kern="100" dirty="0">
                <a:solidFill>
                  <a:schemeClr val="accent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誘答</a:t>
            </a:r>
            <a:r>
              <a:rPr lang="en-US" altLang="zh-TW" sz="2520" kern="100" dirty="0">
                <a:solidFill>
                  <a:schemeClr val="accent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520" kern="100" dirty="0">
                <a:solidFill>
                  <a:schemeClr val="accent2"/>
                </a:solidFill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項）</a:t>
            </a:r>
            <a:endParaRPr lang="zh-TW" altLang="zh-TW" sz="2520" kern="100" dirty="0">
              <a:solidFill>
                <a:schemeClr val="accent2"/>
              </a:solidFill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3570A77C-A407-2425-52D4-F215C031BADA}"/>
              </a:ext>
            </a:extLst>
          </p:cNvPr>
          <p:cNvSpPr/>
          <p:nvPr/>
        </p:nvSpPr>
        <p:spPr>
          <a:xfrm>
            <a:off x="6528795" y="6784701"/>
            <a:ext cx="469872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裙子的價錢比褲子的貴。</a:t>
            </a:r>
            <a:endParaRPr lang="en-US" altLang="zh-TW" sz="3200" dirty="0">
              <a:solidFill>
                <a:srgbClr val="00B05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en-US" altLang="zh-TW" sz="24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A</a:t>
            </a:r>
            <a:r>
              <a:rPr lang="zh-TW" altLang="en-US" sz="24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比</a:t>
            </a:r>
            <a:r>
              <a:rPr lang="en-US" altLang="zh-TW" sz="24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B</a:t>
            </a:r>
            <a:r>
              <a:rPr lang="en-US" altLang="zh-TW" sz="2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……</a:t>
            </a:r>
            <a:r>
              <a:rPr lang="zh-TW" altLang="en-US" sz="24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：語法點第</a:t>
            </a:r>
            <a:r>
              <a:rPr lang="en-US" altLang="zh-TW" sz="24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4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級）</a:t>
            </a:r>
            <a:endParaRPr lang="en-US" altLang="zh-TW" sz="2400" dirty="0">
              <a:solidFill>
                <a:srgbClr val="00B050"/>
              </a:solidFill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B990F0F6-1419-C5FD-7500-42F2530CFDC6}"/>
              </a:ext>
            </a:extLst>
          </p:cNvPr>
          <p:cNvSpPr/>
          <p:nvPr/>
        </p:nvSpPr>
        <p:spPr>
          <a:xfrm>
            <a:off x="6528795" y="5460073"/>
            <a:ext cx="428835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zh-TW" sz="32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□□□□□□□□□</a:t>
            </a:r>
            <a:r>
              <a:rPr lang="zh-TW" altLang="en-US" sz="32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3200" dirty="0">
              <a:solidFill>
                <a:srgbClr val="00B05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（</a:t>
            </a:r>
            <a:r>
              <a:rPr lang="zh-TW" altLang="zh-TW" sz="24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□</a:t>
            </a:r>
            <a:r>
              <a:rPr lang="zh-TW" altLang="en-US" sz="24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：語法點第</a:t>
            </a:r>
            <a:r>
              <a:rPr lang="zh-TW" altLang="zh-TW" sz="24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□</a:t>
            </a:r>
            <a:r>
              <a:rPr lang="zh-TW" altLang="en-US" sz="24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級）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C5D4FBA6-85F4-4AF7-6231-0CB7A2CF038C}"/>
              </a:ext>
            </a:extLst>
          </p:cNvPr>
          <p:cNvSpPr/>
          <p:nvPr/>
        </p:nvSpPr>
        <p:spPr>
          <a:xfrm>
            <a:off x="6489968" y="4148900"/>
            <a:ext cx="54726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32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很多人到這裡來買東西。</a:t>
            </a:r>
            <a:endParaRPr lang="en-US" altLang="zh-TW" sz="3200" dirty="0">
              <a:solidFill>
                <a:srgbClr val="00B05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24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（到</a:t>
            </a:r>
            <a:r>
              <a:rPr lang="en-US" altLang="zh-TW" sz="2400" dirty="0">
                <a:solidFill>
                  <a:srgbClr val="00B050"/>
                </a:solidFill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……</a:t>
            </a:r>
            <a:r>
              <a:rPr lang="zh-TW" altLang="en-US" sz="24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（去</a:t>
            </a:r>
            <a:r>
              <a:rPr lang="en-US" altLang="zh-TW" sz="24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/</a:t>
            </a:r>
            <a:r>
              <a:rPr lang="zh-TW" altLang="en-US" sz="24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來）</a:t>
            </a:r>
            <a:r>
              <a:rPr lang="en-US" altLang="zh-TW" sz="24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+VP</a:t>
            </a:r>
            <a:r>
              <a:rPr lang="zh-TW" altLang="en-US" sz="24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：語法點第</a:t>
            </a:r>
            <a:r>
              <a:rPr lang="en-US" altLang="zh-TW" sz="24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2</a:t>
            </a:r>
            <a:r>
              <a:rPr lang="zh-TW" altLang="en-US" sz="24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級）</a:t>
            </a:r>
            <a:endParaRPr lang="en-US" altLang="zh-TW" sz="2400" dirty="0">
              <a:solidFill>
                <a:srgbClr val="00B050"/>
              </a:solidFill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198D9785-CFF3-CE79-7196-E329E9347861}"/>
              </a:ext>
            </a:extLst>
          </p:cNvPr>
          <p:cNvSpPr/>
          <p:nvPr/>
        </p:nvSpPr>
        <p:spPr>
          <a:xfrm>
            <a:off x="6489968" y="3053925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32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下面哪一個是對的？</a:t>
            </a:r>
            <a:endParaRPr lang="en-US" altLang="zh-TW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59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801597" cy="96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711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95566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260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51835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9112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511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4957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9143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92127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23130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305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322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7" cy="96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50410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0654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910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74730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49054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15195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7" cy="96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4876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922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52893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7" cy="96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7646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34659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94895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3284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8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07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2994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78723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7" cy="960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9593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8797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53771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91799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7" cy="9601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964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89638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801597" cy="960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9488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群組 41">
            <a:extLst>
              <a:ext uri="{FF2B5EF4-FFF2-40B4-BE49-F238E27FC236}">
                <a16:creationId xmlns:a16="http://schemas.microsoft.com/office/drawing/2014/main" id="{F0162665-0FDF-4A44-2817-319CD787F22C}"/>
              </a:ext>
            </a:extLst>
          </p:cNvPr>
          <p:cNvGrpSpPr/>
          <p:nvPr/>
        </p:nvGrpSpPr>
        <p:grpSpPr>
          <a:xfrm>
            <a:off x="141882" y="135613"/>
            <a:ext cx="5810477" cy="1838847"/>
            <a:chOff x="488732" y="135613"/>
            <a:chExt cx="5810477" cy="1838847"/>
          </a:xfrm>
        </p:grpSpPr>
        <p:sp>
          <p:nvSpPr>
            <p:cNvPr id="43" name="圓角矩形 9">
              <a:extLst>
                <a:ext uri="{FF2B5EF4-FFF2-40B4-BE49-F238E27FC236}">
                  <a16:creationId xmlns:a16="http://schemas.microsoft.com/office/drawing/2014/main" id="{82860DFB-B743-785C-949B-E1AD3AE6145D}"/>
                </a:ext>
              </a:extLst>
            </p:cNvPr>
            <p:cNvSpPr/>
            <p:nvPr/>
          </p:nvSpPr>
          <p:spPr>
            <a:xfrm>
              <a:off x="1566051" y="617269"/>
              <a:ext cx="4733158" cy="780878"/>
            </a:xfrm>
            <a:prstGeom prst="roundRect">
              <a:avLst>
                <a:gd name="adj" fmla="val 50000"/>
              </a:avLst>
            </a:prstGeom>
            <a:solidFill>
              <a:srgbClr val="5888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TW" altLang="en-US" sz="6720" spc="952" dirty="0">
                  <a:latin typeface="標楷體" panose="03000509000000000000" pitchFamily="65" charset="-120"/>
                  <a:ea typeface="標楷體" panose="03000509000000000000" pitchFamily="65" charset="-120"/>
                </a:rPr>
                <a:t>  </a:t>
              </a:r>
              <a:endParaRPr lang="zh-TW" altLang="en-US" sz="4800" spc="952" dirty="0"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  <p:pic>
          <p:nvPicPr>
            <p:cNvPr id="44" name="圖片 43">
              <a:extLst>
                <a:ext uri="{FF2B5EF4-FFF2-40B4-BE49-F238E27FC236}">
                  <a16:creationId xmlns:a16="http://schemas.microsoft.com/office/drawing/2014/main" id="{365312A6-6835-5089-3449-D22395C6F9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835" r="11888"/>
            <a:stretch/>
          </p:blipFill>
          <p:spPr>
            <a:xfrm>
              <a:off x="488732" y="135613"/>
              <a:ext cx="1839742" cy="1838847"/>
            </a:xfrm>
            <a:prstGeom prst="rect">
              <a:avLst/>
            </a:prstGeom>
          </p:spPr>
        </p:pic>
        <p:sp>
          <p:nvSpPr>
            <p:cNvPr id="45" name="文字方塊 44">
              <a:extLst>
                <a:ext uri="{FF2B5EF4-FFF2-40B4-BE49-F238E27FC236}">
                  <a16:creationId xmlns:a16="http://schemas.microsoft.com/office/drawing/2014/main" id="{94A74735-7D42-EDAC-FB39-7610A18221FC}"/>
                </a:ext>
              </a:extLst>
            </p:cNvPr>
            <p:cNvSpPr txBox="1"/>
            <p:nvPr/>
          </p:nvSpPr>
          <p:spPr>
            <a:xfrm>
              <a:off x="2430497" y="649362"/>
              <a:ext cx="36922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TW" altLang="en-US" sz="3600" spc="1000" dirty="0">
                  <a:solidFill>
                    <a:schemeClr val="bg1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實作練習時間</a:t>
              </a:r>
              <a:endParaRPr lang="en-US" altLang="zh-TW" sz="3600" spc="1000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endParaRPr>
            </a:p>
          </p:txBody>
        </p:sp>
      </p:grpSp>
      <p:sp>
        <p:nvSpPr>
          <p:cNvPr id="46" name="矩形 45">
            <a:extLst>
              <a:ext uri="{FF2B5EF4-FFF2-40B4-BE49-F238E27FC236}">
                <a16:creationId xmlns:a16="http://schemas.microsoft.com/office/drawing/2014/main" id="{45D7384D-AB15-0C79-4A35-78EE59A993F2}"/>
              </a:ext>
            </a:extLst>
          </p:cNvPr>
          <p:cNvSpPr/>
          <p:nvPr/>
        </p:nvSpPr>
        <p:spPr>
          <a:xfrm>
            <a:off x="3200400" y="1879803"/>
            <a:ext cx="6400800" cy="60939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sz="3360" u="sng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基礎</a:t>
            </a:r>
            <a:r>
              <a:rPr lang="zh-TW" altLang="en-US" sz="3360" kern="100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等級</a:t>
            </a:r>
            <a:endParaRPr lang="zh-TW" altLang="zh-TW" sz="3360" kern="100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we="http://schemas.microsoft.com/office/webextensions/webextension/2010/11" xmlns:pca="http://schemas.microsoft.com/office/powerpoint/2013/contentapp">
        <mc:Choice Requires="we pca">
          <p:graphicFrame>
            <p:nvGraphicFramePr>
              <p:cNvPr id="8" name="增益集 7" title="Web Viewer">
                <a:extLst>
                  <a:ext uri="{FF2B5EF4-FFF2-40B4-BE49-F238E27FC236}">
                    <a16:creationId xmlns:a16="http://schemas.microsoft.com/office/drawing/2014/main" id="{771CDEBC-4383-E59F-764C-868F4CD4DD5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912824" y="83551"/>
              <a:ext cx="2783540" cy="1483664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8" name="增益集 7" title="Web Viewer">
                <a:extLst>
                  <a:ext uri="{FF2B5EF4-FFF2-40B4-BE49-F238E27FC236}">
                    <a16:creationId xmlns:a16="http://schemas.microsoft.com/office/drawing/2014/main" id="{771CDEBC-4383-E59F-764C-868F4CD4DD5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12824" y="83551"/>
                <a:ext cx="2783540" cy="1483664"/>
              </a:xfrm>
              <a:prstGeom prst="rect">
                <a:avLst/>
              </a:prstGeom>
            </p:spPr>
          </p:pic>
        </mc:Fallback>
      </mc:AlternateContent>
      <p:sp>
        <p:nvSpPr>
          <p:cNvPr id="9" name="矩形 8">
            <a:extLst>
              <a:ext uri="{FF2B5EF4-FFF2-40B4-BE49-F238E27FC236}">
                <a16:creationId xmlns:a16="http://schemas.microsoft.com/office/drawing/2014/main" id="{42FAE8D8-8FD3-11F1-F1BE-5375F991CAD5}"/>
              </a:ext>
            </a:extLst>
          </p:cNvPr>
          <p:cNvSpPr/>
          <p:nvPr/>
        </p:nvSpPr>
        <p:spPr>
          <a:xfrm>
            <a:off x="1492400" y="3203614"/>
            <a:ext cx="10378174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6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你明天想要一起去</a:t>
            </a:r>
            <a:r>
              <a:rPr lang="zh-TW" altLang="en-US" sz="3600" u="sng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           </a:t>
            </a:r>
            <a:r>
              <a:rPr lang="zh-TW" altLang="en-US" sz="36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那間餐廳的試吃活動嗎？</a:t>
            </a:r>
            <a:endParaRPr lang="en-US" altLang="zh-TW" sz="3600" dirty="0">
              <a:solidFill>
                <a:srgbClr val="00B05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altLang="zh-TW" sz="3600" dirty="0">
              <a:solidFill>
                <a:srgbClr val="00B050"/>
              </a:solidFill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600" dirty="0">
                <a:solidFill>
                  <a:srgbClr val="00B050"/>
                </a:solidFill>
              </a:rPr>
              <a:t>（</a:t>
            </a:r>
            <a:r>
              <a:rPr lang="en-US" altLang="zh-TW" sz="3600" dirty="0">
                <a:solidFill>
                  <a:srgbClr val="00B050"/>
                </a:solidFill>
              </a:rPr>
              <a:t>A</a:t>
            </a:r>
            <a:r>
              <a:rPr lang="zh-TW" altLang="en-US" sz="3600" dirty="0">
                <a:solidFill>
                  <a:srgbClr val="00B050"/>
                </a:solidFill>
              </a:rPr>
              <a:t>）</a:t>
            </a:r>
            <a:r>
              <a:rPr lang="zh-TW" altLang="zh-TW" sz="36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□□</a:t>
            </a:r>
            <a:r>
              <a:rPr lang="zh-TW" altLang="en-US" sz="36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（第</a:t>
            </a:r>
            <a:r>
              <a:rPr lang="zh-TW" altLang="zh-TW" sz="36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□</a:t>
            </a:r>
            <a:r>
              <a:rPr lang="zh-TW" altLang="en-US" sz="36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級）</a:t>
            </a:r>
            <a:endParaRPr lang="zh-TW" altLang="en-US" sz="3600" dirty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rgbClr val="00B050"/>
                </a:solidFill>
              </a:rPr>
              <a:t>（</a:t>
            </a:r>
            <a:r>
              <a:rPr lang="en-US" altLang="zh-TW" sz="3600" dirty="0">
                <a:solidFill>
                  <a:srgbClr val="00B050"/>
                </a:solidFill>
              </a:rPr>
              <a:t>B</a:t>
            </a:r>
            <a:r>
              <a:rPr lang="zh-TW" altLang="en-US" sz="3600" dirty="0">
                <a:solidFill>
                  <a:srgbClr val="00B050"/>
                </a:solidFill>
              </a:rPr>
              <a:t>）</a:t>
            </a:r>
            <a:r>
              <a:rPr lang="zh-TW" altLang="zh-TW" sz="36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□□</a:t>
            </a:r>
            <a:r>
              <a:rPr lang="zh-TW" altLang="en-US" sz="36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（第</a:t>
            </a:r>
            <a:r>
              <a:rPr lang="zh-TW" altLang="zh-TW" sz="36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□</a:t>
            </a:r>
            <a:r>
              <a:rPr lang="zh-TW" altLang="en-US" sz="36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級）</a:t>
            </a:r>
            <a:endParaRPr lang="zh-TW" altLang="en-US" sz="3600" dirty="0">
              <a:solidFill>
                <a:srgbClr val="00B050"/>
              </a:solidFill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rgbClr val="00B050"/>
                </a:solidFill>
              </a:rPr>
              <a:t>（</a:t>
            </a:r>
            <a:r>
              <a:rPr lang="en-US" altLang="zh-TW" sz="3600" dirty="0">
                <a:solidFill>
                  <a:srgbClr val="00B050"/>
                </a:solidFill>
              </a:rPr>
              <a:t>C</a:t>
            </a:r>
            <a:r>
              <a:rPr lang="zh-TW" altLang="en-US" sz="3600" dirty="0">
                <a:solidFill>
                  <a:srgbClr val="00B050"/>
                </a:solidFill>
              </a:rPr>
              <a:t>）</a:t>
            </a:r>
            <a:r>
              <a:rPr lang="zh-TW" altLang="en-US" sz="36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參加（第</a:t>
            </a:r>
            <a:r>
              <a:rPr lang="en-US" altLang="zh-TW" sz="36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1+</a:t>
            </a:r>
            <a:r>
              <a:rPr lang="zh-TW" altLang="en-US" sz="36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級）</a:t>
            </a:r>
            <a:endParaRPr lang="zh-TW" altLang="en-US" sz="3600" dirty="0">
              <a:solidFill>
                <a:srgbClr val="00B05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altLang="zh-TW" sz="3600" dirty="0">
              <a:solidFill>
                <a:srgbClr val="00B050"/>
              </a:solidFill>
            </a:endParaRP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zh-TW" altLang="en-US" sz="3600" dirty="0">
                <a:solidFill>
                  <a:srgbClr val="00B050"/>
                </a:solidFill>
                <a:ea typeface="標楷體" panose="03000509000000000000" pitchFamily="65" charset="-120"/>
                <a:cs typeface="Times New Roman" panose="02020603050405020304" pitchFamily="18" charset="0"/>
              </a:rPr>
              <a:t>答案：</a:t>
            </a:r>
            <a:r>
              <a:rPr lang="en-US" altLang="zh-TW" sz="3600" dirty="0">
                <a:solidFill>
                  <a:srgbClr val="00B050"/>
                </a:solidFill>
              </a:rPr>
              <a:t>C</a:t>
            </a:r>
            <a:endParaRPr lang="zh-TW" altLang="en-US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58537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8280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46878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905304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446942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4813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8319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77922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投影片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801600" cy="960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308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webextensions/webextension1.xml><?xml version="1.0" encoding="utf-8"?>
<we:webextension xmlns:we="http://schemas.microsoft.com/office/webextensions/webextension/2010/11" id="{EA4F72C7-A1EB-48E0-8D6D-DF4F51978860}">
  <we:reference id="wa104295828" version="1.9.0.0" store="zh-TW" storeType="OMEX"/>
  <we:alternateReferences>
    <we:reference id="wa104295828" version="1.9.0.0" store="wa104295828" storeType="OMEX"/>
  </we:alternateReferences>
  <we:properties>
    <we:property name="__labs__" value="{&quot;configuration&quot;:{&quot;appVersion&quot;:{&quot;major&quot;:1,&quot;minor&quot;:0},&quot;components&quot;:[{&quot;type&quot;:&quot;Labs.Components.ActivityComponent&quot;,&quot;name&quot;:&quot;time.is/zh_tw/&quot;,&quot;values&quot;:{},&quot;data&quot;:{&quot;uri&quot;:&quot;time.is/zh_tw/&quot;},&quot;secure&quot;:false}],&quot;name&quot;:&quot;time.is/zh_tw/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409</TotalTime>
  <Words>351</Words>
  <Application>Microsoft Office PowerPoint</Application>
  <PresentationFormat>A3 紙張 (297x420 公釐)</PresentationFormat>
  <Paragraphs>80</Paragraphs>
  <Slides>105</Slides>
  <Notes>4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105</vt:i4>
      </vt:variant>
    </vt:vector>
  </HeadingPairs>
  <TitlesOfParts>
    <vt:vector size="111" baseType="lpstr">
      <vt:lpstr>標楷體</vt:lpstr>
      <vt:lpstr>Arial</vt:lpstr>
      <vt:lpstr>Calibri</vt:lpstr>
      <vt:lpstr>Calibri Light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曾家安</dc:creator>
  <cp:lastModifiedBy>er keyanzu</cp:lastModifiedBy>
  <cp:revision>65</cp:revision>
  <dcterms:created xsi:type="dcterms:W3CDTF">2022-04-28T05:02:53Z</dcterms:created>
  <dcterms:modified xsi:type="dcterms:W3CDTF">2022-05-28T01:34:21Z</dcterms:modified>
</cp:coreProperties>
</file>