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6" r:id="rId2"/>
    <p:sldId id="339" r:id="rId3"/>
    <p:sldId id="325" r:id="rId4"/>
    <p:sldId id="327" r:id="rId5"/>
    <p:sldId id="333" r:id="rId6"/>
    <p:sldId id="340" r:id="rId7"/>
    <p:sldId id="334" r:id="rId8"/>
    <p:sldId id="328" r:id="rId9"/>
    <p:sldId id="335" r:id="rId10"/>
    <p:sldId id="336" r:id="rId11"/>
    <p:sldId id="330" r:id="rId12"/>
    <p:sldId id="332" r:id="rId13"/>
    <p:sldId id="331" r:id="rId14"/>
    <p:sldId id="345" r:id="rId15"/>
    <p:sldId id="341" r:id="rId16"/>
    <p:sldId id="343" r:id="rId17"/>
    <p:sldId id="344" r:id="rId18"/>
    <p:sldId id="337" r:id="rId19"/>
    <p:sldId id="338" r:id="rId20"/>
    <p:sldId id="324" r:id="rId2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A002E"/>
    <a:srgbClr val="B20030"/>
    <a:srgbClr val="00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CAF9D5-8B4E-4570-97F1-CF1680705443}" v="41" dt="2022-05-24T02:04:12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3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冠孺 王" userId="5b325b0c86d8bca8" providerId="LiveId" clId="{C0CAF9D5-8B4E-4570-97F1-CF1680705443}"/>
    <pc:docChg chg="undo redo custSel addSld delSld modSld sldOrd">
      <pc:chgData name="冠孺 王" userId="5b325b0c86d8bca8" providerId="LiveId" clId="{C0CAF9D5-8B4E-4570-97F1-CF1680705443}" dt="2022-05-24T09:37:31.899" v="424" actId="20577"/>
      <pc:docMkLst>
        <pc:docMk/>
      </pc:docMkLst>
      <pc:sldChg chg="modSp mod">
        <pc:chgData name="冠孺 王" userId="5b325b0c86d8bca8" providerId="LiveId" clId="{C0CAF9D5-8B4E-4570-97F1-CF1680705443}" dt="2022-05-24T09:37:31.899" v="424" actId="20577"/>
        <pc:sldMkLst>
          <pc:docMk/>
          <pc:sldMk cId="3450987292" sldId="324"/>
        </pc:sldMkLst>
        <pc:spChg chg="mod">
          <ac:chgData name="冠孺 王" userId="5b325b0c86d8bca8" providerId="LiveId" clId="{C0CAF9D5-8B4E-4570-97F1-CF1680705443}" dt="2022-05-24T09:37:31.899" v="424" actId="20577"/>
          <ac:spMkLst>
            <pc:docMk/>
            <pc:sldMk cId="3450987292" sldId="324"/>
            <ac:spMk id="3" creationId="{00000000-0000-0000-0000-000000000000}"/>
          </ac:spMkLst>
        </pc:spChg>
      </pc:sldChg>
      <pc:sldChg chg="addSp delSp modSp mod">
        <pc:chgData name="冠孺 王" userId="5b325b0c86d8bca8" providerId="LiveId" clId="{C0CAF9D5-8B4E-4570-97F1-CF1680705443}" dt="2022-05-23T08:55:14.376" v="281" actId="1076"/>
        <pc:sldMkLst>
          <pc:docMk/>
          <pc:sldMk cId="413923446" sldId="325"/>
        </pc:sldMkLst>
        <pc:spChg chg="mod">
          <ac:chgData name="冠孺 王" userId="5b325b0c86d8bca8" providerId="LiveId" clId="{C0CAF9D5-8B4E-4570-97F1-CF1680705443}" dt="2022-05-23T06:13:57.842" v="22" actId="14100"/>
          <ac:spMkLst>
            <pc:docMk/>
            <pc:sldMk cId="413923446" sldId="325"/>
            <ac:spMk id="2" creationId="{00000000-0000-0000-0000-000000000000}"/>
          </ac:spMkLst>
        </pc:spChg>
        <pc:spChg chg="mod">
          <ac:chgData name="冠孺 王" userId="5b325b0c86d8bca8" providerId="LiveId" clId="{C0CAF9D5-8B4E-4570-97F1-CF1680705443}" dt="2022-05-23T08:55:14.376" v="281" actId="1076"/>
          <ac:spMkLst>
            <pc:docMk/>
            <pc:sldMk cId="413923446" sldId="325"/>
            <ac:spMk id="3" creationId="{00000000-0000-0000-0000-000000000000}"/>
          </ac:spMkLst>
        </pc:spChg>
        <pc:spChg chg="add del mod">
          <ac:chgData name="冠孺 王" userId="5b325b0c86d8bca8" providerId="LiveId" clId="{C0CAF9D5-8B4E-4570-97F1-CF1680705443}" dt="2022-05-23T06:15:32.051" v="47" actId="478"/>
          <ac:spMkLst>
            <pc:docMk/>
            <pc:sldMk cId="413923446" sldId="325"/>
            <ac:spMk id="4" creationId="{8436BA09-B70F-9C70-406C-F67FAE5F36F8}"/>
          </ac:spMkLst>
        </pc:spChg>
      </pc:sldChg>
      <pc:sldChg chg="modSp del mod">
        <pc:chgData name="冠孺 王" userId="5b325b0c86d8bca8" providerId="LiveId" clId="{C0CAF9D5-8B4E-4570-97F1-CF1680705443}" dt="2022-05-23T06:16:25.376" v="68" actId="47"/>
        <pc:sldMkLst>
          <pc:docMk/>
          <pc:sldMk cId="4089446749" sldId="326"/>
        </pc:sldMkLst>
        <pc:spChg chg="mod">
          <ac:chgData name="冠孺 王" userId="5b325b0c86d8bca8" providerId="LiveId" clId="{C0CAF9D5-8B4E-4570-97F1-CF1680705443}" dt="2022-05-23T06:14:20.727" v="25" actId="21"/>
          <ac:spMkLst>
            <pc:docMk/>
            <pc:sldMk cId="4089446749" sldId="326"/>
            <ac:spMk id="2" creationId="{00000000-0000-0000-0000-000000000000}"/>
          </ac:spMkLst>
        </pc:spChg>
        <pc:spChg chg="mod">
          <ac:chgData name="冠孺 王" userId="5b325b0c86d8bca8" providerId="LiveId" clId="{C0CAF9D5-8B4E-4570-97F1-CF1680705443}" dt="2022-05-23T06:15:03.557" v="41" actId="14100"/>
          <ac:spMkLst>
            <pc:docMk/>
            <pc:sldMk cId="4089446749" sldId="326"/>
            <ac:spMk id="3" creationId="{00000000-0000-0000-0000-000000000000}"/>
          </ac:spMkLst>
        </pc:spChg>
      </pc:sldChg>
      <pc:sldChg chg="modSp mod">
        <pc:chgData name="冠孺 王" userId="5b325b0c86d8bca8" providerId="LiveId" clId="{C0CAF9D5-8B4E-4570-97F1-CF1680705443}" dt="2022-05-24T02:04:12.559" v="317" actId="120"/>
        <pc:sldMkLst>
          <pc:docMk/>
          <pc:sldMk cId="716435860" sldId="331"/>
        </pc:sldMkLst>
        <pc:spChg chg="mod">
          <ac:chgData name="冠孺 王" userId="5b325b0c86d8bca8" providerId="LiveId" clId="{C0CAF9D5-8B4E-4570-97F1-CF1680705443}" dt="2022-05-23T08:46:53.941" v="145" actId="20577"/>
          <ac:spMkLst>
            <pc:docMk/>
            <pc:sldMk cId="716435860" sldId="331"/>
            <ac:spMk id="2" creationId="{00000000-0000-0000-0000-000000000000}"/>
          </ac:spMkLst>
        </pc:spChg>
        <pc:graphicFrameChg chg="mod">
          <ac:chgData name="冠孺 王" userId="5b325b0c86d8bca8" providerId="LiveId" clId="{C0CAF9D5-8B4E-4570-97F1-CF1680705443}" dt="2022-05-24T02:04:12.559" v="317" actId="120"/>
          <ac:graphicFrameMkLst>
            <pc:docMk/>
            <pc:sldMk cId="716435860" sldId="331"/>
            <ac:graphicFrameMk id="5" creationId="{00000000-0000-0000-0000-000000000000}"/>
          </ac:graphicFrameMkLst>
        </pc:graphicFrameChg>
      </pc:sldChg>
      <pc:sldChg chg="modSp mod ord">
        <pc:chgData name="冠孺 王" userId="5b325b0c86d8bca8" providerId="LiveId" clId="{C0CAF9D5-8B4E-4570-97F1-CF1680705443}" dt="2022-05-23T08:55:53.420" v="310" actId="20577"/>
        <pc:sldMkLst>
          <pc:docMk/>
          <pc:sldMk cId="1392483493" sldId="332"/>
        </pc:sldMkLst>
        <pc:spChg chg="mod">
          <ac:chgData name="冠孺 王" userId="5b325b0c86d8bca8" providerId="LiveId" clId="{C0CAF9D5-8B4E-4570-97F1-CF1680705443}" dt="2022-05-23T08:55:53.420" v="310" actId="20577"/>
          <ac:spMkLst>
            <pc:docMk/>
            <pc:sldMk cId="1392483493" sldId="332"/>
            <ac:spMk id="3" creationId="{00000000-0000-0000-0000-000000000000}"/>
          </ac:spMkLst>
        </pc:spChg>
      </pc:sldChg>
      <pc:sldChg chg="modSp mod">
        <pc:chgData name="冠孺 王" userId="5b325b0c86d8bca8" providerId="LiveId" clId="{C0CAF9D5-8B4E-4570-97F1-CF1680705443}" dt="2022-05-23T08:55:22.464" v="282" actId="1076"/>
        <pc:sldMkLst>
          <pc:docMk/>
          <pc:sldMk cId="1815389338" sldId="333"/>
        </pc:sldMkLst>
        <pc:spChg chg="mod">
          <ac:chgData name="冠孺 王" userId="5b325b0c86d8bca8" providerId="LiveId" clId="{C0CAF9D5-8B4E-4570-97F1-CF1680705443}" dt="2022-05-23T08:55:22.464" v="282" actId="1076"/>
          <ac:spMkLst>
            <pc:docMk/>
            <pc:sldMk cId="1815389338" sldId="333"/>
            <ac:spMk id="11" creationId="{00000000-0000-0000-0000-000000000000}"/>
          </ac:spMkLst>
        </pc:spChg>
      </pc:sldChg>
      <pc:sldChg chg="modSp mod">
        <pc:chgData name="冠孺 王" userId="5b325b0c86d8bca8" providerId="LiveId" clId="{C0CAF9D5-8B4E-4570-97F1-CF1680705443}" dt="2022-05-23T06:16:38.259" v="70" actId="20577"/>
        <pc:sldMkLst>
          <pc:docMk/>
          <pc:sldMk cId="2842605529" sldId="335"/>
        </pc:sldMkLst>
        <pc:spChg chg="mod">
          <ac:chgData name="冠孺 王" userId="5b325b0c86d8bca8" providerId="LiveId" clId="{C0CAF9D5-8B4E-4570-97F1-CF1680705443}" dt="2022-05-23T06:16:38.259" v="70" actId="20577"/>
          <ac:spMkLst>
            <pc:docMk/>
            <pc:sldMk cId="2842605529" sldId="335"/>
            <ac:spMk id="11" creationId="{00000000-0000-0000-0000-000000000000}"/>
          </ac:spMkLst>
        </pc:spChg>
      </pc:sldChg>
      <pc:sldChg chg="modSp mod">
        <pc:chgData name="冠孺 王" userId="5b325b0c86d8bca8" providerId="LiveId" clId="{C0CAF9D5-8B4E-4570-97F1-CF1680705443}" dt="2022-05-23T08:51:05.642" v="264" actId="14100"/>
        <pc:sldMkLst>
          <pc:docMk/>
          <pc:sldMk cId="503537055" sldId="341"/>
        </pc:sldMkLst>
        <pc:spChg chg="mod">
          <ac:chgData name="冠孺 王" userId="5b325b0c86d8bca8" providerId="LiveId" clId="{C0CAF9D5-8B4E-4570-97F1-CF1680705443}" dt="2022-05-23T08:47:21.275" v="162" actId="14100"/>
          <ac:spMkLst>
            <pc:docMk/>
            <pc:sldMk cId="503537055" sldId="341"/>
            <ac:spMk id="6" creationId="{00000000-0000-0000-0000-000000000000}"/>
          </ac:spMkLst>
        </pc:spChg>
        <pc:graphicFrameChg chg="mod modGraphic">
          <ac:chgData name="冠孺 王" userId="5b325b0c86d8bca8" providerId="LiveId" clId="{C0CAF9D5-8B4E-4570-97F1-CF1680705443}" dt="2022-05-23T08:51:05.642" v="264" actId="14100"/>
          <ac:graphicFrameMkLst>
            <pc:docMk/>
            <pc:sldMk cId="503537055" sldId="341"/>
            <ac:graphicFrameMk id="5" creationId="{00000000-0000-0000-0000-000000000000}"/>
          </ac:graphicFrameMkLst>
        </pc:graphicFrameChg>
      </pc:sldChg>
      <pc:sldChg chg="modSp mod">
        <pc:chgData name="冠孺 王" userId="5b325b0c86d8bca8" providerId="LiveId" clId="{C0CAF9D5-8B4E-4570-97F1-CF1680705443}" dt="2022-05-23T08:53:20.237" v="265" actId="113"/>
        <pc:sldMkLst>
          <pc:docMk/>
          <pc:sldMk cId="3873420783" sldId="343"/>
        </pc:sldMkLst>
        <pc:spChg chg="mod">
          <ac:chgData name="冠孺 王" userId="5b325b0c86d8bca8" providerId="LiveId" clId="{C0CAF9D5-8B4E-4570-97F1-CF1680705443}" dt="2022-05-23T08:50:21.505" v="257" actId="20577"/>
          <ac:spMkLst>
            <pc:docMk/>
            <pc:sldMk cId="3873420783" sldId="343"/>
            <ac:spMk id="6" creationId="{00000000-0000-0000-0000-000000000000}"/>
          </ac:spMkLst>
        </pc:spChg>
        <pc:graphicFrameChg chg="mod modGraphic">
          <ac:chgData name="冠孺 王" userId="5b325b0c86d8bca8" providerId="LiveId" clId="{C0CAF9D5-8B4E-4570-97F1-CF1680705443}" dt="2022-05-23T08:53:20.237" v="265" actId="113"/>
          <ac:graphicFrameMkLst>
            <pc:docMk/>
            <pc:sldMk cId="3873420783" sldId="343"/>
            <ac:graphicFrameMk id="5" creationId="{00000000-0000-0000-0000-000000000000}"/>
          </ac:graphicFrameMkLst>
        </pc:graphicFrameChg>
      </pc:sldChg>
      <pc:sldChg chg="modSp mod">
        <pc:chgData name="冠孺 王" userId="5b325b0c86d8bca8" providerId="LiveId" clId="{C0CAF9D5-8B4E-4570-97F1-CF1680705443}" dt="2022-05-23T08:53:41.702" v="271" actId="113"/>
        <pc:sldMkLst>
          <pc:docMk/>
          <pc:sldMk cId="1006457913" sldId="344"/>
        </pc:sldMkLst>
        <pc:spChg chg="mod">
          <ac:chgData name="冠孺 王" userId="5b325b0c86d8bca8" providerId="LiveId" clId="{C0CAF9D5-8B4E-4570-97F1-CF1680705443}" dt="2022-05-23T08:50:29.462" v="260" actId="20577"/>
          <ac:spMkLst>
            <pc:docMk/>
            <pc:sldMk cId="1006457913" sldId="344"/>
            <ac:spMk id="6" creationId="{00000000-0000-0000-0000-000000000000}"/>
          </ac:spMkLst>
        </pc:spChg>
        <pc:graphicFrameChg chg="mod modGraphic">
          <ac:chgData name="冠孺 王" userId="5b325b0c86d8bca8" providerId="LiveId" clId="{C0CAF9D5-8B4E-4570-97F1-CF1680705443}" dt="2022-05-23T08:53:41.702" v="271" actId="113"/>
          <ac:graphicFrameMkLst>
            <pc:docMk/>
            <pc:sldMk cId="1006457913" sldId="344"/>
            <ac:graphicFrameMk id="5" creationId="{00000000-0000-0000-0000-000000000000}"/>
          </ac:graphicFrameMkLst>
        </pc:graphicFrameChg>
      </pc:sldChg>
      <pc:sldChg chg="addSp delSp modSp new mod">
        <pc:chgData name="冠孺 王" userId="5b325b0c86d8bca8" providerId="LiveId" clId="{C0CAF9D5-8B4E-4570-97F1-CF1680705443}" dt="2022-05-23T08:47:05.372" v="154" actId="20577"/>
        <pc:sldMkLst>
          <pc:docMk/>
          <pc:sldMk cId="3178115302" sldId="345"/>
        </pc:sldMkLst>
        <pc:spChg chg="mod">
          <ac:chgData name="冠孺 王" userId="5b325b0c86d8bca8" providerId="LiveId" clId="{C0CAF9D5-8B4E-4570-97F1-CF1680705443}" dt="2022-05-23T08:47:05.372" v="154" actId="20577"/>
          <ac:spMkLst>
            <pc:docMk/>
            <pc:sldMk cId="3178115302" sldId="345"/>
            <ac:spMk id="2" creationId="{92B8DD95-B9D2-F704-3BF1-3994D0172032}"/>
          </ac:spMkLst>
        </pc:spChg>
        <pc:spChg chg="del">
          <ac:chgData name="冠孺 王" userId="5b325b0c86d8bca8" providerId="LiveId" clId="{C0CAF9D5-8B4E-4570-97F1-CF1680705443}" dt="2022-05-23T07:24:40.153" v="72"/>
          <ac:spMkLst>
            <pc:docMk/>
            <pc:sldMk cId="3178115302" sldId="345"/>
            <ac:spMk id="3" creationId="{D78D53D4-3044-6C90-30A5-F0D14CEA4DA5}"/>
          </ac:spMkLst>
        </pc:spChg>
        <pc:graphicFrameChg chg="add mod modGraphic">
          <ac:chgData name="冠孺 王" userId="5b325b0c86d8bca8" providerId="LiveId" clId="{C0CAF9D5-8B4E-4570-97F1-CF1680705443}" dt="2022-05-23T08:43:09.341" v="139" actId="1076"/>
          <ac:graphicFrameMkLst>
            <pc:docMk/>
            <pc:sldMk cId="3178115302" sldId="345"/>
            <ac:graphicFrameMk id="4" creationId="{BBAF567E-2613-9DEA-67A5-1F1FAC81614E}"/>
          </ac:graphicFrameMkLst>
        </pc:graphicFrameChg>
        <pc:graphicFrameChg chg="add del">
          <ac:chgData name="冠孺 王" userId="5b325b0c86d8bca8" providerId="LiveId" clId="{C0CAF9D5-8B4E-4570-97F1-CF1680705443}" dt="2022-05-23T07:27:15.738" v="81"/>
          <ac:graphicFrameMkLst>
            <pc:docMk/>
            <pc:sldMk cId="3178115302" sldId="345"/>
            <ac:graphicFrameMk id="5" creationId="{0BB19BB4-8557-37FB-C926-1CADE685E857}"/>
          </ac:graphicFrameMkLst>
        </pc:graphicFrameChg>
        <pc:graphicFrameChg chg="add del">
          <ac:chgData name="冠孺 王" userId="5b325b0c86d8bca8" providerId="LiveId" clId="{C0CAF9D5-8B4E-4570-97F1-CF1680705443}" dt="2022-05-23T07:41:17.222" v="100"/>
          <ac:graphicFrameMkLst>
            <pc:docMk/>
            <pc:sldMk cId="3178115302" sldId="345"/>
            <ac:graphicFrameMk id="6" creationId="{57E73970-44D3-003F-0F7F-A44B61F895CC}"/>
          </ac:graphicFrameMkLst>
        </pc:graphicFrameChg>
        <pc:graphicFrameChg chg="add del">
          <ac:chgData name="冠孺 王" userId="5b325b0c86d8bca8" providerId="LiveId" clId="{C0CAF9D5-8B4E-4570-97F1-CF1680705443}" dt="2022-05-23T07:41:52.290" v="105"/>
          <ac:graphicFrameMkLst>
            <pc:docMk/>
            <pc:sldMk cId="3178115302" sldId="345"/>
            <ac:graphicFrameMk id="7" creationId="{45275C1E-DB67-1D78-3639-60F9834A95E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E2B4D-ECAA-457D-B595-A4C6F0467EF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F12253F-FD0A-4AD5-8B97-F26C5D537DBF}">
      <dgm:prSet phldrT="[文字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國內碩士論文：</a:t>
          </a:r>
          <a:r>
            <a:rPr lang="en-US" altLang="zh-TW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45</a:t>
          </a:r>
          <a:r>
            <a:rPr lang="zh-TW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本</a:t>
          </a:r>
          <a:endParaRPr lang="zh-TW" altLang="en-US" b="1" dirty="0">
            <a:solidFill>
              <a:schemeClr val="bg1">
                <a:lumMod val="9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68284C-9326-40F6-94F9-C34104424547}" type="parTrans" cxnId="{8D0E6287-25AB-4D90-A345-5F3018E7B866}">
      <dgm:prSet/>
      <dgm:spPr/>
      <dgm:t>
        <a:bodyPr/>
        <a:lstStyle/>
        <a:p>
          <a:endParaRPr lang="zh-TW" altLang="en-US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55825F-DD93-41D6-AB1F-948E16A31426}" type="sibTrans" cxnId="{8D0E6287-25AB-4D90-A345-5F3018E7B866}">
      <dgm:prSet/>
      <dgm:spPr/>
      <dgm:t>
        <a:bodyPr/>
        <a:lstStyle/>
        <a:p>
          <a:endParaRPr lang="zh-TW" altLang="en-US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FE3DF9-A93D-4125-8F94-F86F910CA25F}">
      <dgm:prSet phldrT="[文字]"/>
      <dgm:spPr/>
      <dgm:t>
        <a:bodyPr/>
        <a:lstStyle/>
        <a:p>
          <a:pPr algn="l" rtl="0"/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娜恩塔（</a:t>
          </a:r>
          <a:r>
            <a: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），張孝珠（</a:t>
          </a:r>
          <a:r>
            <a: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），林昕柔（</a:t>
          </a:r>
          <a:r>
            <a: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），曾小庭（</a:t>
          </a:r>
          <a:r>
            <a: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），駱宛辰（</a:t>
          </a:r>
          <a:r>
            <a: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），金璱琦（</a:t>
          </a:r>
          <a:r>
            <a: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），徐翌珍（</a:t>
          </a:r>
          <a:r>
            <a: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），魏奕荃（</a:t>
          </a:r>
          <a:r>
            <a: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），鄧筱潔（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），陳心怡（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），吳雨晏（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），李佳穎（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），杜清藍（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），阮氏芳梅（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），周亭妤（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），林可涵（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），林巧嵐（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），涂嘉慧（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），許婉榆（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），許靜文（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），楊佳穎（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），詹士微（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），彭羚榛（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），彭馨慧（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），鄒瓊瑤（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），廖加穎（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），鄧瑀柔（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），廖恒佳（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），陳省身（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），王貞懿（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），吳玟萱（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），黃麗中（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），蔡翎芸（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），陳伊雯（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），賴雪娟（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），鍾隆瑋（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），詹蕎語（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），羅喻方（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），洪依帆（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），陳玟誼（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），楊亞璇（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），廖亭雲（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），廖倚</a:t>
          </a:r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萱（</a:t>
          </a:r>
          <a:r>
            <a: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），廖翊珈（</a:t>
          </a:r>
          <a:r>
            <a: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），鄭奕婷（</a:t>
          </a:r>
          <a:r>
            <a: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2017</a:t>
          </a:r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</a:t>
          </a:r>
          <a:r>
            <a:rPr 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（依</a:t>
          </a:r>
          <a:r>
            <a: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年度</a:t>
          </a:r>
          <a:r>
            <a:rPr 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排列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r>
            <a:rPr 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zh-TW" altLang="en-US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9978B8-55D8-42E3-8B5F-F75B45709C04}" type="parTrans" cxnId="{4E567B73-74CE-4415-8718-92B55F48110E}">
      <dgm:prSet/>
      <dgm:spPr/>
      <dgm:t>
        <a:bodyPr/>
        <a:lstStyle/>
        <a:p>
          <a:endParaRPr lang="zh-TW" altLang="en-US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971A7D-BA78-48D2-82FB-6C5790DCCEF1}" type="sibTrans" cxnId="{4E567B73-74CE-4415-8718-92B55F48110E}">
      <dgm:prSet/>
      <dgm:spPr/>
      <dgm:t>
        <a:bodyPr/>
        <a:lstStyle/>
        <a:p>
          <a:endParaRPr lang="zh-TW" altLang="en-US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5FCD09-44F8-4AFB-9910-64EB14DED535}" type="pres">
      <dgm:prSet presAssocID="{2E9E2B4D-ECAA-457D-B595-A4C6F0467EF1}" presName="linear" presStyleCnt="0">
        <dgm:presLayoutVars>
          <dgm:animLvl val="lvl"/>
          <dgm:resizeHandles val="exact"/>
        </dgm:presLayoutVars>
      </dgm:prSet>
      <dgm:spPr/>
    </dgm:pt>
    <dgm:pt modelId="{C277130E-4295-40BB-A36B-02189E4ACA31}" type="pres">
      <dgm:prSet presAssocID="{CF12253F-FD0A-4AD5-8B97-F26C5D537DB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DE9BA09-0AD1-453C-84AE-28F065C44E31}" type="pres">
      <dgm:prSet presAssocID="{CF12253F-FD0A-4AD5-8B97-F26C5D537DB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D1C2E02-41AD-414A-B4AD-E39DB1FF7A21}" type="presOf" srcId="{8EFE3DF9-A93D-4125-8F94-F86F910CA25F}" destId="{8DE9BA09-0AD1-453C-84AE-28F065C44E31}" srcOrd="0" destOrd="0" presId="urn:microsoft.com/office/officeart/2005/8/layout/vList2"/>
    <dgm:cxn modelId="{4E567B73-74CE-4415-8718-92B55F48110E}" srcId="{CF12253F-FD0A-4AD5-8B97-F26C5D537DBF}" destId="{8EFE3DF9-A93D-4125-8F94-F86F910CA25F}" srcOrd="0" destOrd="0" parTransId="{479978B8-55D8-42E3-8B5F-F75B45709C04}" sibTransId="{97971A7D-BA78-48D2-82FB-6C5790DCCEF1}"/>
    <dgm:cxn modelId="{8D0E6287-25AB-4D90-A345-5F3018E7B866}" srcId="{2E9E2B4D-ECAA-457D-B595-A4C6F0467EF1}" destId="{CF12253F-FD0A-4AD5-8B97-F26C5D537DBF}" srcOrd="0" destOrd="0" parTransId="{7C68284C-9326-40F6-94F9-C34104424547}" sibTransId="{EF55825F-DD93-41D6-AB1F-948E16A31426}"/>
    <dgm:cxn modelId="{9771E2A5-BA3D-45BD-AE2E-D7416043246A}" type="presOf" srcId="{2E9E2B4D-ECAA-457D-B595-A4C6F0467EF1}" destId="{A65FCD09-44F8-4AFB-9910-64EB14DED535}" srcOrd="0" destOrd="0" presId="urn:microsoft.com/office/officeart/2005/8/layout/vList2"/>
    <dgm:cxn modelId="{C3ED8FAA-E3FF-4C05-B35C-DD1B547587C4}" type="presOf" srcId="{CF12253F-FD0A-4AD5-8B97-F26C5D537DBF}" destId="{C277130E-4295-40BB-A36B-02189E4ACA31}" srcOrd="0" destOrd="0" presId="urn:microsoft.com/office/officeart/2005/8/layout/vList2"/>
    <dgm:cxn modelId="{C2148E78-DDCB-45C8-8542-D79585869EB4}" type="presParOf" srcId="{A65FCD09-44F8-4AFB-9910-64EB14DED535}" destId="{C277130E-4295-40BB-A36B-02189E4ACA31}" srcOrd="0" destOrd="0" presId="urn:microsoft.com/office/officeart/2005/8/layout/vList2"/>
    <dgm:cxn modelId="{88215C46-4E6F-4F66-8ABD-BD4EB3D78CF6}" type="presParOf" srcId="{A65FCD09-44F8-4AFB-9910-64EB14DED535}" destId="{8DE9BA09-0AD1-453C-84AE-28F065C44E3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7130E-4295-40BB-A36B-02189E4ACA31}">
      <dsp:nvSpPr>
        <dsp:cNvPr id="0" name=""/>
        <dsp:cNvSpPr/>
      </dsp:nvSpPr>
      <dsp:spPr>
        <a:xfrm>
          <a:off x="0" y="2310"/>
          <a:ext cx="8216537" cy="558089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b="1" kern="1200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國內碩士論文：</a:t>
          </a:r>
          <a:r>
            <a:rPr lang="en-US" altLang="zh-TW" sz="1800" b="1" kern="1200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45</a:t>
          </a:r>
          <a:r>
            <a:rPr lang="zh-TW" sz="1800" b="1" kern="1200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本</a:t>
          </a:r>
          <a:endParaRPr lang="zh-TW" altLang="en-US" sz="1800" b="1" kern="1200" dirty="0">
            <a:solidFill>
              <a:schemeClr val="bg1">
                <a:lumMod val="9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244" y="29554"/>
        <a:ext cx="8162049" cy="503601"/>
      </dsp:txXfrm>
    </dsp:sp>
    <dsp:sp modelId="{8DE9BA09-0AD1-453C-84AE-28F065C44E31}">
      <dsp:nvSpPr>
        <dsp:cNvPr id="0" name=""/>
        <dsp:cNvSpPr/>
      </dsp:nvSpPr>
      <dsp:spPr>
        <a:xfrm>
          <a:off x="0" y="560400"/>
          <a:ext cx="8216537" cy="28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75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娜恩塔（</a:t>
          </a:r>
          <a:r>
            <a:rPr lang="en-US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），張孝珠（</a:t>
          </a:r>
          <a:r>
            <a:rPr lang="en-US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），林昕柔（</a:t>
          </a:r>
          <a:r>
            <a:rPr lang="en-US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），曾小庭（</a:t>
          </a:r>
          <a:r>
            <a:rPr lang="en-US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），駱宛辰（</a:t>
          </a:r>
          <a:r>
            <a:rPr lang="en-US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），金璱琦（</a:t>
          </a:r>
          <a:r>
            <a:rPr lang="en-US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），徐翌珍（</a:t>
          </a:r>
          <a:r>
            <a:rPr lang="en-US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），魏奕荃（</a:t>
          </a:r>
          <a:r>
            <a:rPr lang="en-US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），鄧筱潔（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），陳心怡（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），吳雨晏（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），李佳穎（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），杜清藍（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），阮氏芳梅（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），周亭妤（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），林可涵（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），林巧嵐（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），涂嘉慧（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），許婉榆（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），許靜文（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），楊佳穎（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），詹士微（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），彭羚榛（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），彭馨慧（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），鄒瓊瑤（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），廖加穎（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），鄧瑀柔（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），廖恒佳（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），陳省身（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），王貞懿（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），吳玟萱（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），黃麗中（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），蔡翎芸（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），陳伊雯（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），賴雪娟（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），鍾隆瑋（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），詹蕎語（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），羅喻方（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），洪依帆（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），陳玟誼（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），楊亞璇（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），廖亭雲（</a:t>
          </a:r>
          <a:r>
            <a:rPr lang="en-US" altLang="zh-TW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1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），廖倚</a:t>
          </a: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萱（</a:t>
          </a:r>
          <a:r>
            <a:rPr lang="en-US" altLang="zh-TW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），廖翊珈（</a:t>
          </a:r>
          <a:r>
            <a:rPr lang="en-US" altLang="zh-TW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），鄭奕婷（</a:t>
          </a:r>
          <a:r>
            <a:rPr lang="en-US" altLang="zh-TW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2017</a:t>
          </a: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</a:t>
          </a:r>
          <a:r>
            <a:rPr lang="zh-TW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（依</a:t>
          </a: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年度</a:t>
          </a:r>
          <a:r>
            <a:rPr lang="zh-TW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排列</a:t>
          </a:r>
          <a:r>
            <a:rPr 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)</a:t>
          </a:r>
          <a:r>
            <a:rPr lang="zh-TW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zh-TW" altLang="en-US" sz="1400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560400"/>
        <a:ext cx="8216537" cy="283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984B-A546-47AC-87BA-F75715ED6103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424CD-D175-4EDF-B6F7-71D884246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6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15EDB-5C0B-4117-9048-E931197616FD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0F643-DCFF-475D-8DC4-793524BB7C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74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F643-DCFF-475D-8DC4-793524BB7C0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11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搜尋日期至</a:t>
            </a:r>
            <a:r>
              <a:rPr lang="en-US" altLang="zh-TW" dirty="0"/>
              <a:t>111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16</a:t>
            </a:r>
            <a:r>
              <a:rPr lang="zh-TW" altLang="en-US" dirty="0"/>
              <a:t>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F643-DCFF-475D-8DC4-793524BB7C0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41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08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2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46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73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39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06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90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07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34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85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5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4214-7E13-4C33-8937-FEB484FECFFF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09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888" y="2066543"/>
            <a:ext cx="8897112" cy="94766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zh-TW" altLang="zh-TW" sz="5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華語文語料庫與能力基準應用</a:t>
            </a:r>
            <a:endParaRPr lang="en-US" altLang="zh-TW" sz="5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id="{F5C85BD8-ABD7-40C7-B53F-3E4F4F619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752" y="3988899"/>
            <a:ext cx="6858000" cy="1655762"/>
          </a:xfrm>
        </p:spPr>
        <p:txBody>
          <a:bodyPr>
            <a:normAutofit/>
          </a:bodyPr>
          <a:lstStyle/>
          <a:p>
            <a:pPr algn="ctr"/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林慶隆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 algn="ctr"/>
            <a:r>
              <a:rPr lang="zh-TW" altLang="en-US" sz="2100" dirty="0">
                <a:latin typeface="+mn-ea"/>
              </a:rPr>
              <a:t>                國家教育研究院   語文教育及編譯研究中心</a:t>
            </a:r>
            <a:endParaRPr lang="zh-TW" altLang="en-US" dirty="0">
              <a:latin typeface="+mn-ea"/>
            </a:endParaRPr>
          </a:p>
          <a:p>
            <a:pPr algn="ctr"/>
            <a:r>
              <a:rPr lang="en-US" altLang="zh-TW" sz="1350" dirty="0"/>
              <a:t>Google meet </a:t>
            </a:r>
            <a:r>
              <a:rPr lang="zh-TW" altLang="en-US" sz="1350" dirty="0"/>
              <a:t>會議室</a:t>
            </a:r>
            <a:endParaRPr lang="zh-TW" altLang="en-US" sz="1350" dirty="0">
              <a:latin typeface="+mn-ea"/>
            </a:endParaRPr>
          </a:p>
          <a:p>
            <a:pPr algn="ctr"/>
            <a:r>
              <a:rPr lang="en-US" altLang="zh-TW" sz="1350" dirty="0">
                <a:latin typeface="+mn-ea"/>
              </a:rPr>
              <a:t>2022</a:t>
            </a:r>
            <a:r>
              <a:rPr lang="zh-TW" altLang="en-US" sz="1350" dirty="0">
                <a:latin typeface="+mn-ea"/>
              </a:rPr>
              <a:t>年</a:t>
            </a:r>
            <a:r>
              <a:rPr lang="en-US" altLang="zh-TW" sz="1350" dirty="0">
                <a:latin typeface="+mn-ea"/>
              </a:rPr>
              <a:t>5</a:t>
            </a:r>
            <a:r>
              <a:rPr lang="zh-TW" altLang="en-US" sz="1350" dirty="0">
                <a:latin typeface="+mn-ea"/>
              </a:rPr>
              <a:t>月</a:t>
            </a:r>
            <a:r>
              <a:rPr lang="en-US" altLang="zh-TW" sz="1350" dirty="0">
                <a:latin typeface="+mn-ea"/>
              </a:rPr>
              <a:t>28</a:t>
            </a:r>
            <a:r>
              <a:rPr lang="zh-TW" altLang="en-US" sz="1350" dirty="0">
                <a:latin typeface="+mn-ea"/>
              </a:rPr>
              <a:t>日（星期六）</a:t>
            </a:r>
            <a:r>
              <a:rPr lang="en-US" altLang="zh-TW" sz="1350" dirty="0">
                <a:latin typeface="+mn-ea"/>
              </a:rPr>
              <a:t>09:10-09:40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764271-7067-4843-A924-D9BA9C5C9F02}"/>
              </a:ext>
            </a:extLst>
          </p:cNvPr>
          <p:cNvSpPr/>
          <p:nvPr/>
        </p:nvSpPr>
        <p:spPr>
          <a:xfrm>
            <a:off x="4638752" y="100584"/>
            <a:ext cx="4343400" cy="515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zh-TW" sz="1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1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華語文語料庫與能力基準整合應用工作坊（二）</a:t>
            </a:r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030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435100" indent="-1435100">
              <a:tabLst>
                <a:tab pos="92075" algn="l"/>
              </a:tabLst>
            </a:pPr>
            <a:r>
              <a:rPr lang="zh-TW" altLang="en-US" sz="3600" dirty="0"/>
              <a:t>（二） </a:t>
            </a:r>
            <a:r>
              <a:rPr lang="en-US" altLang="zh-TW" sz="3600" dirty="0"/>
              <a:t>2021</a:t>
            </a:r>
            <a:r>
              <a:rPr lang="zh-TW" altLang="en-US" sz="3600" dirty="0"/>
              <a:t>華語文語料庫與能力基準應用競賽</a:t>
            </a:r>
            <a:r>
              <a:rPr lang="en-US" altLang="zh-TW" sz="3600" dirty="0"/>
              <a:t>-</a:t>
            </a:r>
            <a:r>
              <a:rPr lang="zh-TW" altLang="en-US" sz="3600" dirty="0"/>
              <a:t>測驗組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71619"/>
              </p:ext>
            </p:extLst>
          </p:nvPr>
        </p:nvGraphicFramePr>
        <p:xfrm>
          <a:off x="328676" y="1690686"/>
          <a:ext cx="8687308" cy="5011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819812301"/>
                    </a:ext>
                  </a:extLst>
                </a:gridCol>
                <a:gridCol w="4873752">
                  <a:extLst>
                    <a:ext uri="{9D8B030D-6E8A-4147-A177-3AD203B41FA5}">
                      <a16:colId xmlns:a16="http://schemas.microsoft.com/office/drawing/2014/main" val="1474172777"/>
                    </a:ext>
                  </a:extLst>
                </a:gridCol>
                <a:gridCol w="2962656">
                  <a:extLst>
                    <a:ext uri="{9D8B030D-6E8A-4147-A177-3AD203B41FA5}">
                      <a16:colId xmlns:a16="http://schemas.microsoft.com/office/drawing/2014/main" val="1267321870"/>
                    </a:ext>
                  </a:extLst>
                </a:gridCol>
              </a:tblGrid>
              <a:tr h="417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名次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作品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作者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4663"/>
                  </a:ext>
                </a:extLst>
              </a:tr>
              <a:tr h="83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第一名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「臺灣華語文能力基準」之第</a:t>
                      </a:r>
                      <a:r>
                        <a:rPr lang="en-US" sz="1800" b="1" kern="100" dirty="0">
                          <a:effectLst/>
                        </a:rPr>
                        <a:t>2</a:t>
                      </a:r>
                      <a:r>
                        <a:rPr lang="zh-TW" sz="1800" b="1" kern="100" dirty="0">
                          <a:effectLst/>
                        </a:rPr>
                        <a:t>級至第</a:t>
                      </a:r>
                      <a:r>
                        <a:rPr lang="en-US" sz="1800" b="1" kern="100" dirty="0">
                          <a:effectLst/>
                        </a:rPr>
                        <a:t>5</a:t>
                      </a:r>
                      <a:r>
                        <a:rPr lang="zh-TW" sz="1800" b="1" kern="100" dirty="0">
                          <a:effectLst/>
                        </a:rPr>
                        <a:t>級閱讀測驗試題設計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曾家安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2344059"/>
                  </a:ext>
                </a:extLst>
              </a:tr>
              <a:tr h="83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第三名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初級華語試題 （第三組：華語文詞語情境</a:t>
                      </a:r>
                      <a:r>
                        <a:rPr lang="en-US" sz="1800" b="1" kern="100" dirty="0">
                          <a:effectLst/>
                        </a:rPr>
                        <a:t>6</a:t>
                      </a:r>
                      <a:r>
                        <a:rPr lang="zh-TW" sz="1800" b="1" kern="100" dirty="0">
                          <a:effectLst/>
                        </a:rPr>
                        <a:t>項）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</a:rPr>
                        <a:t>張驤凌、劉怡棻、彭方玉</a:t>
                      </a:r>
                      <a:endParaRPr lang="zh-TW" sz="18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5473797"/>
                  </a:ext>
                </a:extLst>
              </a:tr>
              <a:tr h="1252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佳　作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華語觀天下</a:t>
                      </a:r>
                      <a:r>
                        <a:rPr lang="en-US" sz="1800" b="1" kern="100" dirty="0">
                          <a:effectLst/>
                        </a:rPr>
                        <a:t>Advanced Mandarin: Reading Test</a:t>
                      </a:r>
                      <a:r>
                        <a:rPr lang="zh-TW" sz="1800" b="1" kern="100" dirty="0">
                          <a:effectLst/>
                        </a:rPr>
                        <a:t>（華語文能力測驗：第</a:t>
                      </a:r>
                      <a:r>
                        <a:rPr lang="en-US" sz="1800" b="1" kern="100" dirty="0">
                          <a:effectLst/>
                        </a:rPr>
                        <a:t> 4-6 </a:t>
                      </a:r>
                      <a:r>
                        <a:rPr lang="zh-TW" sz="1800" b="1" kern="100" dirty="0">
                          <a:effectLst/>
                        </a:rPr>
                        <a:t>級閱讀測驗）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廖婉君、洪晉緯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563086"/>
                  </a:ext>
                </a:extLst>
              </a:tr>
              <a:tr h="83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佳　作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初級華語試題 （第一組：華語文詞語情境</a:t>
                      </a:r>
                      <a:r>
                        <a:rPr lang="en-US" sz="1800" b="1" kern="100" dirty="0">
                          <a:effectLst/>
                        </a:rPr>
                        <a:t>1~6</a:t>
                      </a:r>
                      <a:r>
                        <a:rPr lang="zh-TW" sz="1800" b="1" kern="100" dirty="0">
                          <a:effectLst/>
                        </a:rPr>
                        <a:t>）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</a:rPr>
                        <a:t>陳怡攸、楊亞璇、陳乃薇</a:t>
                      </a:r>
                      <a:endParaRPr lang="zh-TW" sz="18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7355335"/>
                  </a:ext>
                </a:extLst>
              </a:tr>
              <a:tr h="83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佳　作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初級華語試題 （第二組：華語文詞語情境</a:t>
                      </a:r>
                      <a:r>
                        <a:rPr lang="en-US" sz="1800" b="1" kern="100" dirty="0">
                          <a:effectLst/>
                        </a:rPr>
                        <a:t>7~13</a:t>
                      </a:r>
                      <a:r>
                        <a:rPr lang="zh-TW" sz="1800" b="1" kern="100" dirty="0">
                          <a:effectLst/>
                        </a:rPr>
                        <a:t>）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陳思妤、劉佳欣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5790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70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609600" y="2690363"/>
            <a:ext cx="8382000" cy="3261428"/>
            <a:chOff x="424543" y="2146078"/>
            <a:chExt cx="8382000" cy="3261428"/>
          </a:xfrm>
        </p:grpSpPr>
        <p:sp>
          <p:nvSpPr>
            <p:cNvPr id="3" name="手繪多邊形 2"/>
            <p:cNvSpPr/>
            <p:nvPr/>
          </p:nvSpPr>
          <p:spPr>
            <a:xfrm>
              <a:off x="576943" y="4047734"/>
              <a:ext cx="8229600" cy="596041"/>
            </a:xfrm>
            <a:custGeom>
              <a:avLst/>
              <a:gdLst>
                <a:gd name="connsiteX0" fmla="*/ 0 w 8229600"/>
                <a:gd name="connsiteY0" fmla="*/ 99342 h 596041"/>
                <a:gd name="connsiteX1" fmla="*/ 99342 w 8229600"/>
                <a:gd name="connsiteY1" fmla="*/ 0 h 596041"/>
                <a:gd name="connsiteX2" fmla="*/ 8130258 w 8229600"/>
                <a:gd name="connsiteY2" fmla="*/ 0 h 596041"/>
                <a:gd name="connsiteX3" fmla="*/ 8229600 w 8229600"/>
                <a:gd name="connsiteY3" fmla="*/ 99342 h 596041"/>
                <a:gd name="connsiteX4" fmla="*/ 8229600 w 8229600"/>
                <a:gd name="connsiteY4" fmla="*/ 496699 h 596041"/>
                <a:gd name="connsiteX5" fmla="*/ 8130258 w 8229600"/>
                <a:gd name="connsiteY5" fmla="*/ 596041 h 596041"/>
                <a:gd name="connsiteX6" fmla="*/ 99342 w 8229600"/>
                <a:gd name="connsiteY6" fmla="*/ 596041 h 596041"/>
                <a:gd name="connsiteX7" fmla="*/ 0 w 8229600"/>
                <a:gd name="connsiteY7" fmla="*/ 496699 h 596041"/>
                <a:gd name="connsiteX8" fmla="*/ 0 w 8229600"/>
                <a:gd name="connsiteY8" fmla="*/ 99342 h 59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596041">
                  <a:moveTo>
                    <a:pt x="0" y="99342"/>
                  </a:moveTo>
                  <a:cubicBezTo>
                    <a:pt x="0" y="44477"/>
                    <a:pt x="44477" y="0"/>
                    <a:pt x="99342" y="0"/>
                  </a:cubicBezTo>
                  <a:lnTo>
                    <a:pt x="8130258" y="0"/>
                  </a:lnTo>
                  <a:cubicBezTo>
                    <a:pt x="8185123" y="0"/>
                    <a:pt x="8229600" y="44477"/>
                    <a:pt x="8229600" y="99342"/>
                  </a:cubicBezTo>
                  <a:lnTo>
                    <a:pt x="8229600" y="496699"/>
                  </a:lnTo>
                  <a:cubicBezTo>
                    <a:pt x="8229600" y="551564"/>
                    <a:pt x="8185123" y="596041"/>
                    <a:pt x="8130258" y="596041"/>
                  </a:cubicBezTo>
                  <a:lnTo>
                    <a:pt x="99342" y="596041"/>
                  </a:lnTo>
                  <a:cubicBezTo>
                    <a:pt x="44477" y="596041"/>
                    <a:pt x="0" y="551564"/>
                    <a:pt x="0" y="496699"/>
                  </a:cubicBezTo>
                  <a:lnTo>
                    <a:pt x="0" y="9934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01486" tIns="101486" rIns="101486" bIns="101486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1900" kern="1200" dirty="0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國內博士論文：</a:t>
              </a:r>
              <a:r>
                <a:rPr lang="en-US" altLang="zh-TW" sz="1900" kern="1200" dirty="0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sz="1900" kern="1200" dirty="0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</a:t>
              </a:r>
              <a:endParaRPr lang="zh-TW" altLang="en-US" sz="1900" kern="12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手繪多邊形 3"/>
            <p:cNvSpPr/>
            <p:nvPr/>
          </p:nvSpPr>
          <p:spPr>
            <a:xfrm>
              <a:off x="424543" y="4758562"/>
              <a:ext cx="8229600" cy="648944"/>
            </a:xfrm>
            <a:custGeom>
              <a:avLst/>
              <a:gdLst>
                <a:gd name="connsiteX0" fmla="*/ 0 w 8229600"/>
                <a:gd name="connsiteY0" fmla="*/ 0 h 648944"/>
                <a:gd name="connsiteX1" fmla="*/ 8229600 w 8229600"/>
                <a:gd name="connsiteY1" fmla="*/ 0 h 648944"/>
                <a:gd name="connsiteX2" fmla="*/ 8229600 w 8229600"/>
                <a:gd name="connsiteY2" fmla="*/ 648944 h 648944"/>
                <a:gd name="connsiteX3" fmla="*/ 0 w 8229600"/>
                <a:gd name="connsiteY3" fmla="*/ 648944 h 648944"/>
                <a:gd name="connsiteX4" fmla="*/ 0 w 8229600"/>
                <a:gd name="connsiteY4" fmla="*/ 0 h 6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648944">
                  <a:moveTo>
                    <a:pt x="0" y="0"/>
                  </a:moveTo>
                  <a:lnTo>
                    <a:pt x="8229600" y="0"/>
                  </a:lnTo>
                  <a:lnTo>
                    <a:pt x="8229600" y="648944"/>
                  </a:lnTo>
                  <a:lnTo>
                    <a:pt x="0" y="6489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zh-TW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李美慧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（</a:t>
              </a:r>
              <a:r>
                <a:rPr 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</a:t>
              </a:r>
              <a:r>
                <a:rPr lang="en-US" alt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</a:t>
              </a:r>
              <a:r>
                <a:rPr lang="zh-TW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，何莉玉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（</a:t>
              </a:r>
              <a:r>
                <a:rPr 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</a:t>
              </a:r>
              <a:r>
                <a:rPr lang="en-US" alt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</a:t>
              </a:r>
              <a:r>
                <a:rPr lang="zh-TW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陳怡靜（</a:t>
              </a:r>
              <a:r>
                <a:rPr 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2020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</a:t>
              </a:r>
              <a:r>
                <a:rPr lang="zh-TW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，黃玉樹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（</a:t>
              </a:r>
              <a:r>
                <a:rPr 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2020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</a:t>
              </a:r>
              <a:r>
                <a:rPr lang="zh-TW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，游士德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（</a:t>
              </a:r>
              <a:r>
                <a:rPr 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2020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）（依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年度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排列）。</a:t>
              </a:r>
              <a:endParaRPr lang="zh-TW" altLang="en-US" sz="15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576943" y="2146078"/>
              <a:ext cx="8229600" cy="596041"/>
            </a:xfrm>
            <a:custGeom>
              <a:avLst/>
              <a:gdLst>
                <a:gd name="connsiteX0" fmla="*/ 0 w 8229600"/>
                <a:gd name="connsiteY0" fmla="*/ 99342 h 596041"/>
                <a:gd name="connsiteX1" fmla="*/ 99342 w 8229600"/>
                <a:gd name="connsiteY1" fmla="*/ 0 h 596041"/>
                <a:gd name="connsiteX2" fmla="*/ 8130258 w 8229600"/>
                <a:gd name="connsiteY2" fmla="*/ 0 h 596041"/>
                <a:gd name="connsiteX3" fmla="*/ 8229600 w 8229600"/>
                <a:gd name="connsiteY3" fmla="*/ 99342 h 596041"/>
                <a:gd name="connsiteX4" fmla="*/ 8229600 w 8229600"/>
                <a:gd name="connsiteY4" fmla="*/ 496699 h 596041"/>
                <a:gd name="connsiteX5" fmla="*/ 8130258 w 8229600"/>
                <a:gd name="connsiteY5" fmla="*/ 596041 h 596041"/>
                <a:gd name="connsiteX6" fmla="*/ 99342 w 8229600"/>
                <a:gd name="connsiteY6" fmla="*/ 596041 h 596041"/>
                <a:gd name="connsiteX7" fmla="*/ 0 w 8229600"/>
                <a:gd name="connsiteY7" fmla="*/ 496699 h 596041"/>
                <a:gd name="connsiteX8" fmla="*/ 0 w 8229600"/>
                <a:gd name="connsiteY8" fmla="*/ 99342 h 59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9600" h="596041">
                  <a:moveTo>
                    <a:pt x="0" y="99342"/>
                  </a:moveTo>
                  <a:cubicBezTo>
                    <a:pt x="0" y="44477"/>
                    <a:pt x="44477" y="0"/>
                    <a:pt x="99342" y="0"/>
                  </a:cubicBezTo>
                  <a:lnTo>
                    <a:pt x="8130258" y="0"/>
                  </a:lnTo>
                  <a:cubicBezTo>
                    <a:pt x="8185123" y="0"/>
                    <a:pt x="8229600" y="44477"/>
                    <a:pt x="8229600" y="99342"/>
                  </a:cubicBezTo>
                  <a:lnTo>
                    <a:pt x="8229600" y="496699"/>
                  </a:lnTo>
                  <a:cubicBezTo>
                    <a:pt x="8229600" y="551564"/>
                    <a:pt x="8185123" y="596041"/>
                    <a:pt x="8130258" y="596041"/>
                  </a:cubicBezTo>
                  <a:lnTo>
                    <a:pt x="99342" y="596041"/>
                  </a:lnTo>
                  <a:cubicBezTo>
                    <a:pt x="44477" y="596041"/>
                    <a:pt x="0" y="551564"/>
                    <a:pt x="0" y="496699"/>
                  </a:cubicBezTo>
                  <a:lnTo>
                    <a:pt x="0" y="9934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01486" tIns="101486" rIns="101486" bIns="101486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1900" kern="1200" dirty="0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國內期刊論文：</a:t>
              </a:r>
              <a:r>
                <a:rPr lang="en-US" altLang="zh-TW" sz="1900" dirty="0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13</a:t>
              </a:r>
              <a:r>
                <a:rPr lang="zh-TW" sz="1900" kern="1200" dirty="0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篇</a:t>
              </a:r>
              <a:endParaRPr lang="zh-TW" altLang="en-US" sz="1900" kern="12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424543" y="2890428"/>
              <a:ext cx="8229600" cy="1238895"/>
            </a:xfrm>
            <a:custGeom>
              <a:avLst/>
              <a:gdLst>
                <a:gd name="connsiteX0" fmla="*/ 0 w 8229600"/>
                <a:gd name="connsiteY0" fmla="*/ 0 h 1238895"/>
                <a:gd name="connsiteX1" fmla="*/ 8229600 w 8229600"/>
                <a:gd name="connsiteY1" fmla="*/ 0 h 1238895"/>
                <a:gd name="connsiteX2" fmla="*/ 8229600 w 8229600"/>
                <a:gd name="connsiteY2" fmla="*/ 1238895 h 1238895"/>
                <a:gd name="connsiteX3" fmla="*/ 0 w 8229600"/>
                <a:gd name="connsiteY3" fmla="*/ 1238895 h 1238895"/>
                <a:gd name="connsiteX4" fmla="*/ 0 w 8229600"/>
                <a:gd name="connsiteY4" fmla="*/ 0 h 123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1238895">
                  <a:moveTo>
                    <a:pt x="0" y="0"/>
                  </a:moveTo>
                  <a:lnTo>
                    <a:pt x="8229600" y="0"/>
                  </a:lnTo>
                  <a:lnTo>
                    <a:pt x="8229600" y="1238895"/>
                  </a:lnTo>
                  <a:lnTo>
                    <a:pt x="0" y="12388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王萸芳、林雪芳、盧淑美（</a:t>
              </a:r>
              <a:r>
                <a:rPr lang="en-US" altLang="zh-TW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2022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），吳</a:t>
              </a:r>
              <a:r>
                <a:rPr lang="zh-TW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雙羽、賴惠玲（</a:t>
              </a:r>
              <a:r>
                <a:rPr lang="en-US" alt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2021</a:t>
              </a:r>
              <a:r>
                <a:rPr lang="zh-TW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），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林昕柔、鍾曉芳（</a:t>
              </a:r>
              <a:r>
                <a:rPr lang="en-US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2021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），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張金蘭、張循鋰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en-US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2021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），林昕柔、鍾曉芳（</a:t>
              </a:r>
              <a:r>
                <a:rPr lang="en-US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），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李詩敏（</a:t>
              </a:r>
              <a:r>
                <a:rPr lang="en-US" altLang="zh-TW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2020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），</a:t>
              </a:r>
              <a:r>
                <a:rPr lang="zh-TW" altLang="zh-TW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許柚鎵（</a:t>
              </a:r>
              <a:r>
                <a:rPr lang="en-US" altLang="zh-TW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2020</a:t>
              </a:r>
              <a:r>
                <a:rPr lang="zh-TW" altLang="zh-TW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吳鑑城、白明弘、林慶隆（</a:t>
              </a:r>
              <a:r>
                <a:rPr lang="en-US" alt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2019</a:t>
              </a:r>
              <a:r>
                <a:rPr lang="zh-TW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），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李詩敏、林慶隆（</a:t>
              </a:r>
              <a:r>
                <a:rPr 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2018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），林慕愔（</a:t>
              </a:r>
              <a:r>
                <a:rPr 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2018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），</a:t>
              </a:r>
              <a:r>
                <a:rPr lang="zh-TW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黃淑齡、白明弘、吳鑑城、李詩敏、林慶隆（</a:t>
              </a:r>
              <a:r>
                <a:rPr lang="en-US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2018</a:t>
              </a:r>
              <a:r>
                <a:rPr lang="zh-TW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），黃淑齡、白明弘、吳鑑城、李詩敏、林慶隆（</a:t>
              </a:r>
              <a:r>
                <a:rPr lang="en-US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2018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，林慶隆（</a:t>
              </a:r>
              <a:r>
                <a:rPr lang="en-US" altLang="zh-TW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2016</a:t>
              </a:r>
              <a:r>
                <a:rPr lang="zh-TW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 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（依</a:t>
              </a:r>
              <a:r>
                <a:rPr lang="zh-TW" altLang="en-US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年度</a:t>
              </a:r>
              <a:r>
                <a:rPr lang="zh-TW" sz="1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排列）。</a:t>
              </a:r>
              <a:endParaRPr lang="zh-TW" altLang="en-US" sz="15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標題 1"/>
          <p:cNvSpPr txBox="1">
            <a:spLocks/>
          </p:cNvSpPr>
          <p:nvPr/>
        </p:nvSpPr>
        <p:spPr>
          <a:xfrm>
            <a:off x="609600" y="113735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>
                <a:latin typeface="+mn-ea"/>
                <a:ea typeface="+mn-ea"/>
                <a:cs typeface="Times New Roman" panose="02020603050405020304" pitchFamily="18" charset="0"/>
              </a:rPr>
              <a:t>四、學位論文、期刊論文徵引或使用</a:t>
            </a:r>
            <a:br>
              <a:rPr lang="en-US" altLang="zh-TW" sz="3200" b="1" dirty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TW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TBCL &amp; COCT</a:t>
            </a:r>
            <a:endParaRPr lang="zh-TW" altLang="en-US" sz="3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9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32617"/>
              </p:ext>
            </p:extLst>
          </p:nvPr>
        </p:nvGraphicFramePr>
        <p:xfrm>
          <a:off x="123443" y="988440"/>
          <a:ext cx="8887968" cy="5676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4749">
                  <a:extLst>
                    <a:ext uri="{9D8B030D-6E8A-4147-A177-3AD203B41FA5}">
                      <a16:colId xmlns:a16="http://schemas.microsoft.com/office/drawing/2014/main" val="2551593213"/>
                    </a:ext>
                  </a:extLst>
                </a:gridCol>
                <a:gridCol w="569847">
                  <a:extLst>
                    <a:ext uri="{9D8B030D-6E8A-4147-A177-3AD203B41FA5}">
                      <a16:colId xmlns:a16="http://schemas.microsoft.com/office/drawing/2014/main" val="2184812464"/>
                    </a:ext>
                  </a:extLst>
                </a:gridCol>
                <a:gridCol w="5063372">
                  <a:extLst>
                    <a:ext uri="{9D8B030D-6E8A-4147-A177-3AD203B41FA5}">
                      <a16:colId xmlns:a16="http://schemas.microsoft.com/office/drawing/2014/main" val="1508655846"/>
                    </a:ext>
                  </a:extLst>
                </a:gridCol>
              </a:tblGrid>
              <a:tr h="4366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王萸芳、林雪芳、盧淑美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英日韓二語學習者使用華語近義詞「又」和「再」之偏誤探究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2613826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吳雙羽、賴惠玲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味覺詞「甜」的通感轉移與情緒誘發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2637692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林昕柔、鍾曉芳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「忙」的語意特徵及認知概念──以語料庫語言學及語意側重為架構之研究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4585573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張金蘭、張循鋰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從華語八千詞到國家教育研究院詞表：華語教學視角下的詞表比對與分析。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3656632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林昕柔、鍾曉芳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「忙」的語意及認知概念分析──以語料庫為本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9022244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李詩敏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國家教育研究院華語詞表與其他中文詞表的比較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832013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許柚鎵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漢語量詞重疊形式「一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、一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又一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、一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」的探討。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5142047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吳鑑城、白明弘、林慶隆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臺灣華語文語料庫在華語文教育的應用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7756111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李詩敏、林慶隆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再探「高興」類近義詞：基於語料庫工具輔助之辨析研究。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8218068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林慕愔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華語結構標誌「的」變異性研究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192481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黃淑齡、白明弘、吳鑑城、李詩敏、林慶隆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國家教育研究院華語字表與其他字表比較研究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48596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黃淑齡、白明弘、吳鑑城、李詩敏、林慶隆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華語認寫教學字表建置探討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508237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林慶隆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臺灣華語文語料庫的發展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3626473"/>
                  </a:ext>
                </a:extLst>
              </a:tr>
            </a:tbl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452627" y="13119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>
                <a:latin typeface="+mn-ea"/>
                <a:ea typeface="+mn-ea"/>
                <a:cs typeface="Times New Roman" panose="02020603050405020304" pitchFamily="18" charset="0"/>
              </a:rPr>
              <a:t>（一）期刊論文徵引或使用</a:t>
            </a:r>
            <a:r>
              <a:rPr lang="en-US" altLang="zh-TW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TBCL &amp; COCT</a:t>
            </a:r>
            <a:endParaRPr lang="zh-TW" altLang="en-US" sz="3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24538" y="6664565"/>
            <a:ext cx="1157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TW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（依</a:t>
            </a:r>
            <a:r>
              <a:rPr lang="zh-TW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年度</a:t>
            </a:r>
            <a:r>
              <a:rPr lang="zh-TW" altLang="zh-TW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排列</a:t>
            </a:r>
            <a:r>
              <a:rPr lang="en-US" altLang="zh-TW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9248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1071221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1" dirty="0">
                <a:latin typeface="+mn-ea"/>
                <a:ea typeface="+mn-ea"/>
                <a:cs typeface="Times New Roman" panose="02020603050405020304" pitchFamily="18" charset="0"/>
              </a:rPr>
              <a:t>學位論文徵引或使用</a:t>
            </a:r>
            <a:br>
              <a:rPr lang="en-US" altLang="zh-TW" sz="3200" b="1" dirty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TW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TBCL &amp; COCT</a:t>
            </a:r>
            <a:endParaRPr lang="zh-TW" altLang="en-US" sz="3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837966"/>
              </p:ext>
            </p:extLst>
          </p:nvPr>
        </p:nvGraphicFramePr>
        <p:xfrm>
          <a:off x="457201" y="2057401"/>
          <a:ext cx="8216537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6687643" y="5820480"/>
            <a:ext cx="1877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搜尋日期至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716435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B8DD95-B9D2-F704-3BF1-3994D017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57526" cy="1325563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+mn-ea"/>
                <a:ea typeface="+mn-ea"/>
                <a:cs typeface="Times New Roman" panose="02020603050405020304" pitchFamily="18" charset="0"/>
              </a:rPr>
              <a:t>博士論文徵引或使用</a:t>
            </a:r>
            <a:r>
              <a:rPr lang="en-US" altLang="zh-TW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TBCL &amp; COCT</a:t>
            </a:r>
            <a:endParaRPr lang="zh-TW" altLang="en-US" sz="3200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BAF567E-2613-9DEA-67A5-1F1FAC816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875958"/>
              </p:ext>
            </p:extLst>
          </p:nvPr>
        </p:nvGraphicFramePr>
        <p:xfrm>
          <a:off x="628650" y="2173097"/>
          <a:ext cx="7857526" cy="1850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995">
                  <a:extLst>
                    <a:ext uri="{9D8B030D-6E8A-4147-A177-3AD203B41FA5}">
                      <a16:colId xmlns:a16="http://schemas.microsoft.com/office/drawing/2014/main" val="1691284555"/>
                    </a:ext>
                  </a:extLst>
                </a:gridCol>
                <a:gridCol w="661829">
                  <a:extLst>
                    <a:ext uri="{9D8B030D-6E8A-4147-A177-3AD203B41FA5}">
                      <a16:colId xmlns:a16="http://schemas.microsoft.com/office/drawing/2014/main" val="1236001363"/>
                    </a:ext>
                  </a:extLst>
                </a:gridCol>
                <a:gridCol w="5956131">
                  <a:extLst>
                    <a:ext uri="{9D8B030D-6E8A-4147-A177-3AD203B41FA5}">
                      <a16:colId xmlns:a16="http://schemas.microsoft.com/office/drawing/2014/main" val="2183704430"/>
                    </a:ext>
                  </a:extLst>
                </a:gridCol>
                <a:gridCol w="517164">
                  <a:extLst>
                    <a:ext uri="{9D8B030D-6E8A-4147-A177-3AD203B41FA5}">
                      <a16:colId xmlns:a16="http://schemas.microsoft.com/office/drawing/2014/main" val="493818266"/>
                    </a:ext>
                  </a:extLst>
                </a:gridCol>
                <a:gridCol w="425407">
                  <a:extLst>
                    <a:ext uri="{9D8B030D-6E8A-4147-A177-3AD203B41FA5}">
                      <a16:colId xmlns:a16="http://schemas.microsoft.com/office/drawing/2014/main" val="2006678073"/>
                    </a:ext>
                  </a:extLst>
                </a:gridCol>
              </a:tblGrid>
              <a:tr h="293972">
                <a:tc>
                  <a:txBody>
                    <a:bodyPr/>
                    <a:lstStyle/>
                    <a:p>
                      <a:pPr marL="182563" indent="-182563"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姓名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論文題目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年度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學位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861" marR="36861" marT="9064" marB="0" anchor="ctr"/>
                </a:tc>
                <a:extLst>
                  <a:ext uri="{0D108BD9-81ED-4DB2-BD59-A6C34878D82A}">
                    <a16:rowId xmlns:a16="http://schemas.microsoft.com/office/drawing/2014/main" val="4261218512"/>
                  </a:ext>
                </a:extLst>
              </a:tr>
              <a:tr h="302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何莉玉</a:t>
                      </a: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華語結果複合動詞的語義指向研究與教學應用：以詞彙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語義為本的分析。</a:t>
                      </a: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2021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博士</a:t>
                      </a:r>
                      <a:endParaRPr lang="en-US" altLang="zh-TW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6861" marR="36861" marT="9064" marB="0" anchor="ctr"/>
                </a:tc>
                <a:extLst>
                  <a:ext uri="{0D108BD9-81ED-4DB2-BD59-A6C34878D82A}">
                    <a16:rowId xmlns:a16="http://schemas.microsoft.com/office/drawing/2014/main" val="1886757762"/>
                  </a:ext>
                </a:extLst>
              </a:tr>
              <a:tr h="302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李美慧</a:t>
                      </a: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基於語料庫之近義詞與中介語分析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—— 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以「改變」、「轉變」、「轉換」為例</a:t>
                      </a: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2021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博士</a:t>
                      </a:r>
                    </a:p>
                  </a:txBody>
                  <a:tcPr marL="36861" marR="36861" marT="9064" marB="0" anchor="ctr"/>
                </a:tc>
                <a:extLst>
                  <a:ext uri="{0D108BD9-81ED-4DB2-BD59-A6C34878D82A}">
                    <a16:rowId xmlns:a16="http://schemas.microsoft.com/office/drawing/2014/main" val="3821395655"/>
                  </a:ext>
                </a:extLst>
              </a:tr>
              <a:tr h="3485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3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游士德</a:t>
                      </a: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對外華語成語圖像教學法之建構與實踐</a:t>
                      </a: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2020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博士</a:t>
                      </a: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2370111721"/>
                  </a:ext>
                </a:extLst>
              </a:tr>
              <a:tr h="302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20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陳怡靜</a:t>
                      </a: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臺灣華語文教育政策與實施現況</a:t>
                      </a: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2020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博士</a:t>
                      </a: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1696664361"/>
                  </a:ext>
                </a:extLst>
              </a:tr>
              <a:tr h="302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42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黃玉樹</a:t>
                      </a: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華語二語者的華語名動詞比例及其影響因素</a:t>
                      </a: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2020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博士</a:t>
                      </a: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201767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11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76372"/>
              </p:ext>
            </p:extLst>
          </p:nvPr>
        </p:nvGraphicFramePr>
        <p:xfrm>
          <a:off x="31180" y="521997"/>
          <a:ext cx="8817852" cy="6055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293">
                  <a:extLst>
                    <a:ext uri="{9D8B030D-6E8A-4147-A177-3AD203B41FA5}">
                      <a16:colId xmlns:a16="http://schemas.microsoft.com/office/drawing/2014/main" val="4172528240"/>
                    </a:ext>
                  </a:extLst>
                </a:gridCol>
                <a:gridCol w="742716">
                  <a:extLst>
                    <a:ext uri="{9D8B030D-6E8A-4147-A177-3AD203B41FA5}">
                      <a16:colId xmlns:a16="http://schemas.microsoft.com/office/drawing/2014/main" val="2045529000"/>
                    </a:ext>
                  </a:extLst>
                </a:gridCol>
                <a:gridCol w="6684073">
                  <a:extLst>
                    <a:ext uri="{9D8B030D-6E8A-4147-A177-3AD203B41FA5}">
                      <a16:colId xmlns:a16="http://schemas.microsoft.com/office/drawing/2014/main" val="4120772690"/>
                    </a:ext>
                  </a:extLst>
                </a:gridCol>
                <a:gridCol w="580371">
                  <a:extLst>
                    <a:ext uri="{9D8B030D-6E8A-4147-A177-3AD203B41FA5}">
                      <a16:colId xmlns:a16="http://schemas.microsoft.com/office/drawing/2014/main" val="934776179"/>
                    </a:ext>
                  </a:extLst>
                </a:gridCol>
                <a:gridCol w="477399">
                  <a:extLst>
                    <a:ext uri="{9D8B030D-6E8A-4147-A177-3AD203B41FA5}">
                      <a16:colId xmlns:a16="http://schemas.microsoft.com/office/drawing/2014/main" val="1425063143"/>
                    </a:ext>
                  </a:extLst>
                </a:gridCol>
              </a:tblGrid>
              <a:tr h="310588">
                <a:tc>
                  <a:txBody>
                    <a:bodyPr/>
                    <a:lstStyle/>
                    <a:p>
                      <a:pPr marL="182563" indent="-182563"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 dirty="0">
                          <a:effectLst/>
                        </a:rPr>
                        <a:t>姓名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 dirty="0">
                          <a:effectLst/>
                        </a:rPr>
                        <a:t>論文題目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年度</a:t>
                      </a: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 dirty="0">
                          <a:effectLst/>
                        </a:rPr>
                        <a:t>學位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680366338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娜恩塔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漢語「在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+NP+(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方位詞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)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」與俄語相應介詞短語之對比分析及其教學應用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2022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1163299048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2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張孝珠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針對韓籍學習者之初級商務華語教材編寫設計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─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以職場交際為例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2022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593893602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3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林昕柔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「僅僅」的限定性與主觀性：以語料庫為本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2022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3536883932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4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曾小庭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兒童華語教材中的飲食文化分析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: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以《學華語向前走》為例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2022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736838996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5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駱宛辰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華語「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V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得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C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」與「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V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到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C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」補語結構分析及教學建議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2022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2839589163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6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金璱琦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韓籍漢語學習者使用「在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V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」與「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V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著」之分析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2022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3098066978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7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徐翌珍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近義詞「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steady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」與「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stable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」之辨析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2022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2080592458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8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魏奕荃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從「聲調輪廓標記」與「詞彙邊界線索」來看視覺提示對於外籍學習者語篇產出之助益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2022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123621554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9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鄧筱潔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華語文化教材研究之回顧與應用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 ──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以中級文化教材為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2022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3431877476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10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廖恒佳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明喻結構「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B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一樣的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A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」與「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B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一般的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A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」探析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—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以語料庫為本的研究。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2021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3067401654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11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詹士微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以語料庫為本探究多變項與雙及物構式的偏向分布 。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2021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280604918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12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鄧瑀柔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當代臺灣華語構式「有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V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到」的語言特色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─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以質量化為本的研究 。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2021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333913598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13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鄒瓊瑤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主題教學作為一對一線上華語會話課程的教學設計與實踐 。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2021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3981561895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14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林巧嵐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華語教材生詞量與生詞等級之研究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—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《當代中文課程》與《新版實用視聽華語》為範圍。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2021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1583385330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15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周亭妤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華語作為第二語言初學者的高頻率華語詞彙教學案例 。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2021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3487028630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16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林可涵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華語「可見」與「難怪」的言談功能：教學語法的觀點 。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2021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725839744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17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吳雨晏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以語料庫為本的華語「而」教學語法研究 。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2021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1214402272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18</a:t>
                      </a:r>
                      <a:endParaRPr lang="zh-TW" altLang="en-US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杜清藍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語料庫為本的現代漢語「所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V 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的</a:t>
                      </a: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N</a:t>
                      </a: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」構式分析及其教學建議 。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2021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碩士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944" marR="38944" marT="9576" marB="0" anchor="ctr"/>
                </a:tc>
                <a:extLst>
                  <a:ext uri="{0D108BD9-81ED-4DB2-BD59-A6C34878D82A}">
                    <a16:rowId xmlns:a16="http://schemas.microsoft.com/office/drawing/2014/main" val="409435145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675687" y="60333"/>
            <a:ext cx="4707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碩士學位論文徵引或使用（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1/3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353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77242"/>
              </p:ext>
            </p:extLst>
          </p:nvPr>
        </p:nvGraphicFramePr>
        <p:xfrm>
          <a:off x="0" y="1060117"/>
          <a:ext cx="9045676" cy="5480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199">
                  <a:extLst>
                    <a:ext uri="{9D8B030D-6E8A-4147-A177-3AD203B41FA5}">
                      <a16:colId xmlns:a16="http://schemas.microsoft.com/office/drawing/2014/main" val="4172528240"/>
                    </a:ext>
                  </a:extLst>
                </a:gridCol>
                <a:gridCol w="833155">
                  <a:extLst>
                    <a:ext uri="{9D8B030D-6E8A-4147-A177-3AD203B41FA5}">
                      <a16:colId xmlns:a16="http://schemas.microsoft.com/office/drawing/2014/main" val="2045529000"/>
                    </a:ext>
                  </a:extLst>
                </a:gridCol>
                <a:gridCol w="7065442">
                  <a:extLst>
                    <a:ext uri="{9D8B030D-6E8A-4147-A177-3AD203B41FA5}">
                      <a16:colId xmlns:a16="http://schemas.microsoft.com/office/drawing/2014/main" val="4120772690"/>
                    </a:ext>
                  </a:extLst>
                </a:gridCol>
                <a:gridCol w="440566">
                  <a:extLst>
                    <a:ext uri="{9D8B030D-6E8A-4147-A177-3AD203B41FA5}">
                      <a16:colId xmlns:a16="http://schemas.microsoft.com/office/drawing/2014/main" val="934776179"/>
                    </a:ext>
                  </a:extLst>
                </a:gridCol>
                <a:gridCol w="459314">
                  <a:extLst>
                    <a:ext uri="{9D8B030D-6E8A-4147-A177-3AD203B41FA5}">
                      <a16:colId xmlns:a16="http://schemas.microsoft.com/office/drawing/2014/main" val="1425063143"/>
                    </a:ext>
                  </a:extLst>
                </a:gridCol>
              </a:tblGrid>
              <a:tr h="285068">
                <a:tc>
                  <a:txBody>
                    <a:bodyPr/>
                    <a:lstStyle/>
                    <a:p>
                      <a:pPr marL="182563" indent="-182563"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姓名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論文題目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年度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861" marR="36861" marT="906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學位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861" marR="36861" marT="9064" marB="0" anchor="ctr"/>
                </a:tc>
                <a:extLst>
                  <a:ext uri="{0D108BD9-81ED-4DB2-BD59-A6C34878D82A}">
                    <a16:rowId xmlns:a16="http://schemas.microsoft.com/office/drawing/2014/main" val="680366338"/>
                  </a:ext>
                </a:extLst>
              </a:tr>
              <a:tr h="3639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陳心怡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以烹調方式本位之飲食文化詞語教學設計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2021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1163299048"/>
                  </a:ext>
                </a:extLst>
              </a:tr>
              <a:tr h="3639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20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楊佳穎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現代漢語評價副詞「終於」和 「總算」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2021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593893602"/>
                  </a:ext>
                </a:extLst>
              </a:tr>
              <a:tr h="3639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21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涂嘉慧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華語文言文教學文本分級研究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以唐詩三百首為例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2021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3536883932"/>
                  </a:ext>
                </a:extLst>
              </a:tr>
              <a:tr h="3639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22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阮氏芳梅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越南高考中文試題分析研究－以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Calibri" panose="020F0502020204030204" pitchFamily="34" charset="0"/>
                        </a:rPr>
                        <a:t>2017-2019</a:t>
                      </a: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年為例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2021</a:t>
                      </a:r>
                      <a:endParaRPr lang="zh-TW" sz="12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736838996"/>
                  </a:ext>
                </a:extLst>
              </a:tr>
              <a:tr h="3639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23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廖加穎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華語教材常用量詞之辨析與教學應用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2021</a:t>
                      </a:r>
                      <a:endParaRPr lang="zh-TW" sz="12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2839589163"/>
                  </a:ext>
                </a:extLst>
              </a:tr>
              <a:tr h="3639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24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彭羚榛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案例型商務華語教材研究與設計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2021</a:t>
                      </a:r>
                      <a:endParaRPr lang="zh-TW" sz="12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3098066978"/>
                  </a:ext>
                </a:extLst>
              </a:tr>
              <a:tr h="3639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25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許婉榆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以華語教學為導向之「好」的多功能研究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基於語料庫與教材之分析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2021</a:t>
                      </a:r>
                      <a:endParaRPr lang="zh-TW" sz="12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2080592458"/>
                  </a:ext>
                </a:extLst>
              </a:tr>
              <a:tr h="3639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26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李佳穎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漢語動詞「擠」及其搭配之研究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2021</a:t>
                      </a:r>
                      <a:endParaRPr lang="zh-TW" sz="12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123621554"/>
                  </a:ext>
                </a:extLst>
              </a:tr>
              <a:tr h="3639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27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許靜文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華語近義詞「拉」和「扯」之探討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2021</a:t>
                      </a:r>
                      <a:endParaRPr lang="zh-TW" sz="12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3431877476"/>
                  </a:ext>
                </a:extLst>
              </a:tr>
              <a:tr h="3639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28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彭馨慧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華語言談標記「的話」之語用化現象及功能探究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2021</a:t>
                      </a:r>
                      <a:endParaRPr lang="zh-TW" sz="12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3067401654"/>
                  </a:ext>
                </a:extLst>
              </a:tr>
              <a:tr h="4528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29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鍾隆瑋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又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再的結構意義與用法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兼論華語教材與教學語法。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2020</a:t>
                      </a:r>
                      <a:endParaRPr lang="zh-TW" sz="12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280604918"/>
                  </a:ext>
                </a:extLst>
              </a:tr>
              <a:tr h="3639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30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陳省身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《華語教材中華人「關係」文化之研究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Calibri" panose="020F0502020204030204" pitchFamily="34" charset="0"/>
                        </a:rPr>
                        <a:t>——</a:t>
                      </a: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以《新版實用視聽華語》與《當代中文課程》一至四冊為例》。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2020</a:t>
                      </a:r>
                      <a:endParaRPr lang="zh-TW" sz="12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333913598"/>
                  </a:ext>
                </a:extLst>
              </a:tr>
              <a:tr h="3639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31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黃麗中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《泰國中文高考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Calibri" panose="020F0502020204030204" pitchFamily="34" charset="0"/>
                        </a:rPr>
                        <a:t>PAT 7.4</a:t>
                      </a: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與《體驗漢語》之對應關係研究》。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2020</a:t>
                      </a:r>
                      <a:endParaRPr lang="zh-TW" sz="12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3981561895"/>
                  </a:ext>
                </a:extLst>
              </a:tr>
              <a:tr h="3639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32</a:t>
                      </a:r>
                      <a:endParaRPr lang="zh-TW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王貞懿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「之所以」、「之多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之久」、「Ｖ＋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Calibri" panose="020F0502020204030204" pitchFamily="34" charset="0"/>
                        </a:rPr>
                        <a:t>…</a:t>
                      </a: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之＋所＋Ｖ」、「一Ｖ了之」之分析研究及其華語教學應用</a:t>
                      </a:r>
                      <a:endParaRPr lang="zh-TW" sz="12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2020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 anchor="ctr"/>
                </a:tc>
                <a:extLst>
                  <a:ext uri="{0D108BD9-81ED-4DB2-BD59-A6C34878D82A}">
                    <a16:rowId xmlns:a16="http://schemas.microsoft.com/office/drawing/2014/main" val="1583385330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675688" y="60333"/>
            <a:ext cx="4447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碩士學位論文徵引或使用（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2/3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342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785522"/>
              </p:ext>
            </p:extLst>
          </p:nvPr>
        </p:nvGraphicFramePr>
        <p:xfrm>
          <a:off x="58994" y="924231"/>
          <a:ext cx="8992891" cy="5289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757">
                  <a:extLst>
                    <a:ext uri="{9D8B030D-6E8A-4147-A177-3AD203B41FA5}">
                      <a16:colId xmlns:a16="http://schemas.microsoft.com/office/drawing/2014/main" val="4172528240"/>
                    </a:ext>
                  </a:extLst>
                </a:gridCol>
                <a:gridCol w="828292">
                  <a:extLst>
                    <a:ext uri="{9D8B030D-6E8A-4147-A177-3AD203B41FA5}">
                      <a16:colId xmlns:a16="http://schemas.microsoft.com/office/drawing/2014/main" val="2045529000"/>
                    </a:ext>
                  </a:extLst>
                </a:gridCol>
                <a:gridCol w="6846574">
                  <a:extLst>
                    <a:ext uri="{9D8B030D-6E8A-4147-A177-3AD203B41FA5}">
                      <a16:colId xmlns:a16="http://schemas.microsoft.com/office/drawing/2014/main" val="4120772690"/>
                    </a:ext>
                  </a:extLst>
                </a:gridCol>
                <a:gridCol w="615634">
                  <a:extLst>
                    <a:ext uri="{9D8B030D-6E8A-4147-A177-3AD203B41FA5}">
                      <a16:colId xmlns:a16="http://schemas.microsoft.com/office/drawing/2014/main" val="934776179"/>
                    </a:ext>
                  </a:extLst>
                </a:gridCol>
                <a:gridCol w="456634">
                  <a:extLst>
                    <a:ext uri="{9D8B030D-6E8A-4147-A177-3AD203B41FA5}">
                      <a16:colId xmlns:a16="http://schemas.microsoft.com/office/drawing/2014/main" val="1425063143"/>
                    </a:ext>
                  </a:extLst>
                </a:gridCol>
              </a:tblGrid>
              <a:tr h="291626">
                <a:tc>
                  <a:txBody>
                    <a:bodyPr/>
                    <a:lstStyle/>
                    <a:p>
                      <a:pPr marL="182563" indent="-182563" algn="ctr">
                        <a:spcAft>
                          <a:spcPts val="0"/>
                        </a:spcAft>
                      </a:pPr>
                      <a:endParaRPr lang="zh-TW" sz="13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0093" marR="40093" marT="985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093" marR="40093" marT="985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論文題目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093" marR="40093" marT="985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093" marR="40093" marT="985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學位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0093" marR="40093" marT="9859" marB="0" anchor="ctr"/>
                </a:tc>
                <a:extLst>
                  <a:ext uri="{0D108BD9-81ED-4DB2-BD59-A6C34878D82A}">
                    <a16:rowId xmlns:a16="http://schemas.microsoft.com/office/drawing/2014/main" val="680366338"/>
                  </a:ext>
                </a:extLst>
              </a:tr>
              <a:tr h="4583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/>
                        <a:t>33</a:t>
                      </a:r>
                      <a:endParaRPr lang="zh-TW" altLang="en-US" sz="13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蔡翎芸</a:t>
                      </a:r>
                      <a:endParaRPr lang="zh-TW" sz="13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華語方位詞「裡」、「內」、「中」的 研究與偏誤分析及教學建議</a:t>
                      </a: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以英 語為母語的學習者為例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2020</a:t>
                      </a:r>
                      <a:endParaRPr lang="zh-TW" sz="13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3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extLst>
                  <a:ext uri="{0D108BD9-81ED-4DB2-BD59-A6C34878D82A}">
                    <a16:rowId xmlns:a16="http://schemas.microsoft.com/office/drawing/2014/main" val="457877618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/>
                        <a:t>34</a:t>
                      </a:r>
                      <a:endParaRPr lang="zh-TW" altLang="en-US" sz="13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陳伊雯</a:t>
                      </a:r>
                      <a:endParaRPr lang="zh-TW" sz="13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鬼故事應用於跨文化華語教學之行動研究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2020</a:t>
                      </a:r>
                      <a:endParaRPr lang="zh-TW" sz="13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3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extLst>
                  <a:ext uri="{0D108BD9-81ED-4DB2-BD59-A6C34878D82A}">
                    <a16:rowId xmlns:a16="http://schemas.microsoft.com/office/drawing/2014/main" val="1448434692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/>
                        <a:t>35</a:t>
                      </a:r>
                      <a:endParaRPr lang="zh-TW" altLang="en-US" sz="13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吳玟萱</a:t>
                      </a:r>
                      <a:endParaRPr lang="zh-TW" sz="13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現代漢語「在」的語法分析與教學應用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2020</a:t>
                      </a:r>
                      <a:endParaRPr lang="zh-TW" sz="13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3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extLst>
                  <a:ext uri="{0D108BD9-81ED-4DB2-BD59-A6C34878D82A}">
                    <a16:rowId xmlns:a16="http://schemas.microsoft.com/office/drawing/2014/main" val="2572225006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/>
                        <a:t>36</a:t>
                      </a:r>
                      <a:endParaRPr lang="zh-TW" altLang="en-US" sz="13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詹蕎語</a:t>
                      </a:r>
                      <a:endParaRPr lang="zh-TW" sz="13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語料庫為本的譯者風格研究</a:t>
                      </a: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Calibri" panose="020F0502020204030204" pitchFamily="34" charset="0"/>
                        </a:rPr>
                        <a:t>— </a:t>
                      </a: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 panose="020B0604020202020204" pitchFamily="34" charset="0"/>
                        </a:rPr>
                        <a:t>以村上春樹『風の歌を聴け』為例</a:t>
                      </a:r>
                      <a:endParaRPr lang="zh-TW" sz="1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2020</a:t>
                      </a:r>
                      <a:endParaRPr lang="zh-TW" sz="13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3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extLst>
                  <a:ext uri="{0D108BD9-81ED-4DB2-BD59-A6C34878D82A}">
                    <a16:rowId xmlns:a16="http://schemas.microsoft.com/office/drawing/2014/main" val="2886966799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賴雪娟</a:t>
                      </a:r>
                      <a:endParaRPr lang="zh-TW" sz="13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近義詞「想、覺得、認為」之用法比較與教學建議</a:t>
                      </a: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–</a:t>
                      </a: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以日籍學習者為研究對象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2020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extLst>
                  <a:ext uri="{0D108BD9-81ED-4DB2-BD59-A6C34878D82A}">
                    <a16:rowId xmlns:a16="http://schemas.microsoft.com/office/drawing/2014/main" val="1163299048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/>
                        <a:t>38</a:t>
                      </a:r>
                      <a:endParaRPr lang="zh-TW" altLang="en-US" sz="13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陳玟誼</a:t>
                      </a:r>
                      <a:endParaRPr lang="zh-TW" sz="13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從語料庫探討華語副詞「太」的教學語法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2019</a:t>
                      </a:r>
                      <a:endParaRPr lang="zh-TW" sz="13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extLst>
                  <a:ext uri="{0D108BD9-81ED-4DB2-BD59-A6C34878D82A}">
                    <a16:rowId xmlns:a16="http://schemas.microsoft.com/office/drawing/2014/main" val="3536883932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/>
                        <a:t>39</a:t>
                      </a:r>
                      <a:endParaRPr lang="zh-TW" altLang="en-US" sz="13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羅喻方</a:t>
                      </a:r>
                      <a:endParaRPr lang="zh-TW" sz="13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語料庫詞彙研究：語氣副詞「真的」、「實在」、「的確」、「確實」使用辨析與教學建議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2019</a:t>
                      </a:r>
                      <a:endParaRPr lang="zh-TW" sz="13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extLst>
                  <a:ext uri="{0D108BD9-81ED-4DB2-BD59-A6C34878D82A}">
                    <a16:rowId xmlns:a16="http://schemas.microsoft.com/office/drawing/2014/main" val="736838996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/>
                        <a:t>40</a:t>
                      </a:r>
                      <a:endParaRPr lang="zh-TW" altLang="en-US" sz="13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洪依帆</a:t>
                      </a:r>
                      <a:endParaRPr lang="zh-TW" sz="13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運動用語的比喻表現之中日對照研究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2019</a:t>
                      </a:r>
                      <a:endParaRPr lang="zh-TW" sz="13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extLst>
                  <a:ext uri="{0D108BD9-81ED-4DB2-BD59-A6C34878D82A}">
                    <a16:rowId xmlns:a16="http://schemas.microsoft.com/office/drawing/2014/main" val="2839589163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/>
                        <a:t>41</a:t>
                      </a:r>
                      <a:endParaRPr lang="zh-TW" altLang="en-US" sz="13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楊亞璇</a:t>
                      </a:r>
                      <a:endParaRPr lang="zh-TW" sz="13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試論臺灣華語「有在</a:t>
                      </a: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」句式語法及語用之特殊性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2019</a:t>
                      </a:r>
                      <a:endParaRPr lang="zh-TW" sz="13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extLst>
                  <a:ext uri="{0D108BD9-81ED-4DB2-BD59-A6C34878D82A}">
                    <a16:rowId xmlns:a16="http://schemas.microsoft.com/office/drawing/2014/main" val="3098066978"/>
                  </a:ext>
                </a:extLst>
              </a:tr>
              <a:tr h="4445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/>
                        <a:t>42</a:t>
                      </a:r>
                      <a:endParaRPr lang="zh-TW" altLang="en-US" sz="13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廖亭雲</a:t>
                      </a:r>
                      <a:endParaRPr lang="zh-TW" sz="13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神經機器翻譯於時尚網站在地化之應用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2019</a:t>
                      </a:r>
                      <a:endParaRPr lang="zh-TW" sz="13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extLst>
                  <a:ext uri="{0D108BD9-81ED-4DB2-BD59-A6C34878D82A}">
                    <a16:rowId xmlns:a16="http://schemas.microsoft.com/office/drawing/2014/main" val="2080592458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/>
                        <a:t>43</a:t>
                      </a:r>
                      <a:endParaRPr lang="zh-TW" altLang="en-US" sz="13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廖翊珈</a:t>
                      </a:r>
                      <a:endParaRPr lang="zh-TW" sz="13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台灣中文感嘆詞「嘖」的語用研究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2019</a:t>
                      </a:r>
                      <a:endParaRPr lang="zh-TW" sz="13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extLst>
                  <a:ext uri="{0D108BD9-81ED-4DB2-BD59-A6C34878D82A}">
                    <a16:rowId xmlns:a16="http://schemas.microsoft.com/office/drawing/2014/main" val="123621554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/>
                        <a:t>44</a:t>
                      </a:r>
                      <a:endParaRPr lang="zh-TW" altLang="en-US" sz="13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廖倚萱</a:t>
                      </a:r>
                      <a:endParaRPr lang="zh-TW" sz="13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商務華語教材評估指標發展研究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2019</a:t>
                      </a:r>
                      <a:endParaRPr lang="zh-TW" sz="13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3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extLst>
                  <a:ext uri="{0D108BD9-81ED-4DB2-BD59-A6C34878D82A}">
                    <a16:rowId xmlns:a16="http://schemas.microsoft.com/office/drawing/2014/main" val="3431877476"/>
                  </a:ext>
                </a:extLst>
              </a:tr>
              <a:tr h="3722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/>
                        <a:t>45</a:t>
                      </a:r>
                      <a:endParaRPr lang="zh-TW" altLang="en-US" sz="13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鄭奕婷</a:t>
                      </a:r>
                      <a:endParaRPr lang="zh-TW" sz="13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「我看」與「你看」的語用功能分析及教學建議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2017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碩士</a:t>
                      </a:r>
                      <a:endParaRPr lang="zh-TW" sz="13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131" marR="42131" marT="10360" marB="0" anchor="ctr"/>
                </a:tc>
                <a:extLst>
                  <a:ext uri="{0D108BD9-81ED-4DB2-BD59-A6C34878D82A}">
                    <a16:rowId xmlns:a16="http://schemas.microsoft.com/office/drawing/2014/main" val="306740165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251587" y="0"/>
            <a:ext cx="4780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碩士學位論文徵引或使用（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3/3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6457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1" y="857250"/>
            <a:ext cx="4084291" cy="576818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8289AA4-5895-448D-B296-90BAF90C7067}" type="slidenum">
              <a:rPr lang="en-US" altLang="zh-TW" sz="105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zh-TW" sz="105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341325" y="838642"/>
            <a:ext cx="4140236" cy="5786791"/>
            <a:chOff x="3690616" y="0"/>
            <a:chExt cx="3741300" cy="522920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16" y="0"/>
              <a:ext cx="3741300" cy="52292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 bwMode="auto">
            <a:xfrm>
              <a:off x="4439816" y="1700808"/>
              <a:ext cx="1512168" cy="21602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標題 1"/>
          <p:cNvSpPr txBox="1">
            <a:spLocks/>
          </p:cNvSpPr>
          <p:nvPr/>
        </p:nvSpPr>
        <p:spPr>
          <a:xfrm>
            <a:off x="115824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>
                <a:latin typeface="+mn-ea"/>
                <a:ea typeface="+mn-ea"/>
                <a:cs typeface="Times New Roman" panose="02020603050405020304" pitchFamily="18" charset="0"/>
              </a:rPr>
              <a:t>五、其他應用</a:t>
            </a:r>
            <a:endParaRPr lang="zh-TW" altLang="en-US" sz="3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6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" y="1447515"/>
            <a:ext cx="5483471" cy="346025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4909814"/>
            <a:ext cx="7659169" cy="166710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90144" y="6581001"/>
            <a:ext cx="6752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http://iclpnews.ntu.edu.tw/journal/info/24?category=56&amp;article=346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0144" y="491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>
                <a:latin typeface="+mn-ea"/>
                <a:ea typeface="+mn-ea"/>
                <a:cs typeface="Times New Roman" panose="02020603050405020304" pitchFamily="18" charset="0"/>
              </a:rPr>
              <a:t>五、其他應用</a:t>
            </a:r>
            <a:endParaRPr lang="zh-TW" altLang="en-US" sz="3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02302" y="891478"/>
            <a:ext cx="5067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4D4D4D"/>
                </a:solidFill>
                <a:latin typeface="Noto Serif TC"/>
              </a:rPr>
              <a:t>王楚蓁：</a:t>
            </a:r>
            <a:r>
              <a:rPr lang="en-US" altLang="zh-TW" b="1" dirty="0">
                <a:solidFill>
                  <a:srgbClr val="4D4D4D"/>
                </a:solidFill>
                <a:latin typeface="Noto Serif TC"/>
              </a:rPr>
              <a:t>〈</a:t>
            </a:r>
            <a:r>
              <a:rPr lang="zh-TW" altLang="en-US" b="1" dirty="0">
                <a:solidFill>
                  <a:srgbClr val="4D4D4D"/>
                </a:solidFill>
                <a:latin typeface="Noto Serif TC"/>
              </a:rPr>
              <a:t>七步成詩：</a:t>
            </a:r>
            <a:r>
              <a:rPr lang="en-US" altLang="zh-TW" b="1" dirty="0">
                <a:solidFill>
                  <a:srgbClr val="4D4D4D"/>
                </a:solidFill>
                <a:latin typeface="Noto Serif TC"/>
              </a:rPr>
              <a:t>L2</a:t>
            </a:r>
            <a:r>
              <a:rPr lang="zh-TW" altLang="en-US" b="1" dirty="0">
                <a:solidFill>
                  <a:srgbClr val="4D4D4D"/>
                </a:solidFill>
                <a:latin typeface="Noto Serif TC"/>
              </a:rPr>
              <a:t>華語新詩教學新視野</a:t>
            </a:r>
            <a:r>
              <a:rPr lang="en-US" altLang="zh-TW" b="1" dirty="0">
                <a:solidFill>
                  <a:srgbClr val="4D4D4D"/>
                </a:solidFill>
                <a:latin typeface="Noto Serif TC"/>
              </a:rPr>
              <a:t>〉</a:t>
            </a:r>
            <a:endParaRPr lang="zh-TW" altLang="en-US" b="1" i="0" dirty="0">
              <a:solidFill>
                <a:srgbClr val="4D4D4D"/>
              </a:solidFill>
              <a:effectLst/>
              <a:latin typeface="Noto Serif TC"/>
            </a:endParaRPr>
          </a:p>
        </p:txBody>
      </p:sp>
    </p:spTree>
    <p:extLst>
      <p:ext uri="{BB962C8B-B14F-4D97-AF65-F5344CB8AC3E}">
        <p14:creationId xmlns:p14="http://schemas.microsoft.com/office/powerpoint/2010/main" val="30249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601670" y="2024844"/>
            <a:ext cx="5940660" cy="3024336"/>
            <a:chOff x="1775520" y="1556792"/>
            <a:chExt cx="7920880" cy="4032448"/>
          </a:xfrm>
        </p:grpSpPr>
        <p:grpSp>
          <p:nvGrpSpPr>
            <p:cNvPr id="2" name="Group 29"/>
            <p:cNvGrpSpPr/>
            <p:nvPr/>
          </p:nvGrpSpPr>
          <p:grpSpPr bwMode="gray">
            <a:xfrm>
              <a:off x="1775520" y="1628800"/>
              <a:ext cx="1874167" cy="3888432"/>
              <a:chOff x="0" y="1924542"/>
              <a:chExt cx="1143000" cy="4093087"/>
            </a:xfr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1" name="Pentagon 50"/>
              <p:cNvSpPr/>
              <p:nvPr/>
            </p:nvSpPr>
            <p:spPr bwMode="gray">
              <a:xfrm>
                <a:off x="0" y="1924542"/>
                <a:ext cx="1143000" cy="685800"/>
              </a:xfrm>
              <a:prstGeom prst="homePlate">
                <a:avLst>
                  <a:gd name="adj" fmla="val 485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FFFFFF"/>
                </a:solidFill>
              </a:ln>
              <a:sp3d>
                <a:bevelT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教學應用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Pentagon 51"/>
              <p:cNvSpPr/>
              <p:nvPr/>
            </p:nvSpPr>
            <p:spPr bwMode="gray">
              <a:xfrm>
                <a:off x="0" y="3061511"/>
                <a:ext cx="1143000" cy="685800"/>
              </a:xfrm>
              <a:prstGeom prst="homePlate">
                <a:avLst>
                  <a:gd name="adj" fmla="val 485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FFFFFF"/>
                </a:solidFill>
              </a:ln>
              <a:sp3d>
                <a:bevelT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教材編輯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Pentagon 52"/>
              <p:cNvSpPr/>
              <p:nvPr/>
            </p:nvSpPr>
            <p:spPr bwMode="gray">
              <a:xfrm>
                <a:off x="0" y="4122681"/>
                <a:ext cx="1143000" cy="685800"/>
              </a:xfrm>
              <a:prstGeom prst="homePlate">
                <a:avLst>
                  <a:gd name="adj" fmla="val 485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rgbClr val="FFFFFF"/>
                </a:solidFill>
              </a:ln>
              <a:sp3d>
                <a:bevelT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測驗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4" name="Pentagon 53"/>
              <p:cNvSpPr/>
              <p:nvPr/>
            </p:nvSpPr>
            <p:spPr bwMode="gray">
              <a:xfrm>
                <a:off x="0" y="5331829"/>
                <a:ext cx="1143000" cy="685800"/>
              </a:xfrm>
              <a:prstGeom prst="homePlate">
                <a:avLst>
                  <a:gd name="adj" fmla="val 48567"/>
                </a:avLst>
              </a:prstGeom>
              <a:solidFill>
                <a:schemeClr val="accent1"/>
              </a:solidFill>
              <a:ln w="19050">
                <a:solidFill>
                  <a:srgbClr val="FFFFFF"/>
                </a:solidFill>
              </a:ln>
              <a:sp3d>
                <a:bevelT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研究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8" name="Rounded Rectangle 67"/>
            <p:cNvSpPr/>
            <p:nvPr/>
          </p:nvSpPr>
          <p:spPr bwMode="gray">
            <a:xfrm>
              <a:off x="4223792" y="1556792"/>
              <a:ext cx="5472608" cy="7962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  <a:spcBef>
                  <a:spcPts val="450"/>
                </a:spcBef>
              </a:pPr>
              <a:r>
                <a: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臺大等大學</a:t>
              </a:r>
              <a:endPara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 bwMode="gray">
            <a:xfrm>
              <a:off x="4223792" y="2642260"/>
              <a:ext cx="5472608" cy="79629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  <a:spcBef>
                  <a:spcPts val="450"/>
                </a:spcBef>
              </a:pPr>
              <a:r>
                <a: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僑委會</a:t>
              </a:r>
              <a:r>
                <a:rPr lang="zh-TW" altLang="en-US" sz="15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、</a:t>
              </a:r>
              <a:r>
                <a: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時代華語及教材原型</a:t>
              </a:r>
              <a:endPara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 bwMode="gray">
            <a:xfrm>
              <a:off x="4216723" y="3712830"/>
              <a:ext cx="5472608" cy="79629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  <a:spcBef>
                  <a:spcPts val="450"/>
                </a:spcBef>
              </a:pPr>
              <a:r>
                <a:rPr lang="zh-TW" altLang="en-US" sz="15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華語文能力測驗</a:t>
              </a:r>
              <a:r>
                <a: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已於</a:t>
              </a:r>
              <a:r>
                <a: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2021</a:t>
              </a:r>
              <a:r>
                <a: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</a:t>
              </a:r>
              <a:r>
                <a: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8</a:t>
              </a:r>
              <a:r>
                <a: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月新增</a:t>
              </a:r>
              <a:r>
                <a:rPr lang="en-US" altLang="zh-TW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TBCL</a:t>
              </a:r>
              <a:r>
                <a: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對應欄位。</a:t>
              </a:r>
              <a:endParaRPr lang="en-US" altLang="zh-TW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gray">
            <a:xfrm>
              <a:off x="4223792" y="4792950"/>
              <a:ext cx="5472608" cy="79629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  <a:spcBef>
                  <a:spcPts val="450"/>
                </a:spcBef>
              </a:pPr>
              <a:r>
                <a:rPr lang="zh-TW" altLang="en-US" sz="15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已有數十篇</a:t>
              </a: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學位論文、期刊專書及研討會論文徵引或使用</a:t>
              </a:r>
              <a:r>
                <a:rPr lang="en-US" altLang="zh-TW" sz="15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TBCL &amp; COCT</a:t>
              </a:r>
              <a:endParaRPr lang="zh-TW" altLang="en-US" sz="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432571" y="340695"/>
            <a:ext cx="2096859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/>
              <a:t>大 綱</a:t>
            </a:r>
          </a:p>
        </p:txBody>
      </p:sp>
    </p:spTree>
    <p:extLst>
      <p:ext uri="{BB962C8B-B14F-4D97-AF65-F5344CB8AC3E}">
        <p14:creationId xmlns:p14="http://schemas.microsoft.com/office/powerpoint/2010/main" val="74592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0170"/>
          </a:xfrm>
        </p:spPr>
        <p:txBody>
          <a:bodyPr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活動預告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437" y="1459865"/>
            <a:ext cx="89725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華語文教育課程參考指引座談會</a:t>
            </a:r>
            <a:endParaRPr lang="en-US" altLang="zh-TW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111.06.01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　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15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：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00-18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：</a:t>
            </a:r>
            <a:r>
              <a:rPr lang="en-US" altLang="zh-TW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00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altLang="zh-TW" dirty="0">
              <a:ea typeface="Adobe 黑体 Std R" panose="020B0400000000000000" pitchFamily="34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2022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華語文語料庫與能力基準應用競賽</a:t>
            </a:r>
            <a:endParaRPr lang="en-US" altLang="zh-TW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六月開始收件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5098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338"/>
          </a:xfrm>
        </p:spPr>
        <p:txBody>
          <a:bodyPr/>
          <a:lstStyle/>
          <a:p>
            <a:r>
              <a:rPr lang="zh-TW" altLang="en-US" dirty="0"/>
              <a:t>一、華語教學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41" y="1333728"/>
            <a:ext cx="9069859" cy="515914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zh-TW" altLang="en-US" dirty="0"/>
              <a:t>（一）學校課程：</a:t>
            </a:r>
            <a:endParaRPr lang="en-US" altLang="zh-TW" dirty="0"/>
          </a:p>
          <a:p>
            <a:pPr marL="363538" indent="-363538">
              <a:lnSpc>
                <a:spcPct val="160000"/>
              </a:lnSpc>
              <a:buNone/>
            </a:pPr>
            <a:r>
              <a:rPr lang="zh-TW" altLang="en-US" dirty="0"/>
              <a:t>　國立臺灣大學華語教學碩士學位學程</a:t>
            </a:r>
            <a:r>
              <a:rPr lang="en-US" altLang="zh-TW" dirty="0"/>
              <a:t>/110</a:t>
            </a:r>
            <a:r>
              <a:rPr lang="zh-TW" altLang="en-US" dirty="0"/>
              <a:t>學年度第一學期</a:t>
            </a:r>
            <a:r>
              <a:rPr lang="en-US" altLang="zh-TW" dirty="0"/>
              <a:t>/</a:t>
            </a:r>
            <a:r>
              <a:rPr lang="zh-TW" altLang="en-US" dirty="0"/>
              <a:t>語料庫輔助華語教學</a:t>
            </a:r>
            <a:r>
              <a:rPr lang="en-US" altLang="zh-TW" dirty="0"/>
              <a:t>/</a:t>
            </a:r>
            <a:r>
              <a:rPr lang="zh-TW" altLang="en-US" dirty="0"/>
              <a:t>張莉萍　副教授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endParaRPr lang="en-US" altLang="zh-TW" sz="1100" dirty="0"/>
          </a:p>
          <a:p>
            <a:pPr>
              <a:lnSpc>
                <a:spcPct val="150000"/>
              </a:lnSpc>
            </a:pPr>
            <a:r>
              <a:rPr lang="zh-TW" altLang="en-US" dirty="0"/>
              <a:t>（二）</a:t>
            </a:r>
            <a:r>
              <a:rPr lang="en-US" altLang="zh-TW" dirty="0"/>
              <a:t>2021</a:t>
            </a:r>
            <a:r>
              <a:rPr lang="zh-TW" altLang="en-US" dirty="0"/>
              <a:t>華語文語料庫與能力基準應用競賽</a:t>
            </a:r>
            <a:r>
              <a:rPr lang="en-US" altLang="zh-TW" dirty="0"/>
              <a:t>-</a:t>
            </a:r>
            <a:r>
              <a:rPr lang="zh-TW" altLang="en-US" dirty="0"/>
              <a:t>教學組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　</a:t>
            </a:r>
            <a:r>
              <a:rPr lang="zh-TW" altLang="zh-TW" dirty="0"/>
              <a:t>第三名</a:t>
            </a:r>
            <a:r>
              <a:rPr lang="zh-TW" altLang="en-US" dirty="0"/>
              <a:t>：</a:t>
            </a:r>
            <a:r>
              <a:rPr lang="zh-TW" altLang="zh-TW" dirty="0"/>
              <a:t>故事王國－小蝌蚪找媽媽（作者：葉詩頎）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　</a:t>
            </a:r>
            <a:r>
              <a:rPr lang="zh-TW" altLang="zh-TW" dirty="0"/>
              <a:t>佳　作</a:t>
            </a:r>
            <a:r>
              <a:rPr lang="zh-TW" altLang="en-US" dirty="0"/>
              <a:t>：</a:t>
            </a:r>
            <a:r>
              <a:rPr lang="zh-TW" altLang="zh-TW" dirty="0"/>
              <a:t>我的家庭（作者：黃韻玲）</a:t>
            </a:r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92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602" y="154815"/>
            <a:ext cx="7886700" cy="905890"/>
          </a:xfrm>
        </p:spPr>
        <p:txBody>
          <a:bodyPr/>
          <a:lstStyle/>
          <a:p>
            <a:r>
              <a:rPr lang="zh-TW" altLang="en-US" dirty="0"/>
              <a:t>二、教材編輯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" y="2330769"/>
            <a:ext cx="2460475" cy="347947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077" y="2504505"/>
            <a:ext cx="2482274" cy="347947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61" y="2330769"/>
            <a:ext cx="2754965" cy="3895928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4892861" y="4307591"/>
            <a:ext cx="3789196" cy="1544477"/>
            <a:chOff x="5406206" y="4210562"/>
            <a:chExt cx="3789196" cy="1544477"/>
          </a:xfrm>
        </p:grpSpPr>
        <p:sp>
          <p:nvSpPr>
            <p:cNvPr id="6" name="圓角矩形圖說文字 5"/>
            <p:cNvSpPr/>
            <p:nvPr/>
          </p:nvSpPr>
          <p:spPr>
            <a:xfrm flipV="1">
              <a:off x="5407904" y="4210562"/>
              <a:ext cx="3787498" cy="1544477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5939" y="4508994"/>
              <a:ext cx="3718061" cy="91305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7890178" y="4717964"/>
              <a:ext cx="1273555" cy="2377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406206" y="4965183"/>
              <a:ext cx="2629084" cy="2377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標題 1"/>
          <p:cNvSpPr txBox="1">
            <a:spLocks/>
          </p:cNvSpPr>
          <p:nvPr/>
        </p:nvSpPr>
        <p:spPr>
          <a:xfrm>
            <a:off x="55880" y="1183404"/>
            <a:ext cx="6564376" cy="90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（一）僑委會：</a:t>
            </a:r>
            <a:r>
              <a:rPr lang="en-US" altLang="zh-TW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《</a:t>
            </a:r>
            <a:r>
              <a:rPr lang="zh-TW" altLang="en-US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來！學華語</a:t>
            </a:r>
            <a:r>
              <a:rPr lang="en-US" altLang="zh-TW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》</a:t>
            </a:r>
            <a:endParaRPr lang="zh-TW" altLang="en-US" sz="28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48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30" y="0"/>
            <a:ext cx="7886700" cy="750442"/>
          </a:xfrm>
        </p:spPr>
        <p:txBody>
          <a:bodyPr/>
          <a:lstStyle/>
          <a:p>
            <a:r>
              <a:rPr lang="zh-TW" altLang="en-US" dirty="0"/>
              <a:t>（二）</a:t>
            </a:r>
            <a:r>
              <a:rPr lang="en-US" altLang="zh-TW" dirty="0"/>
              <a:t>《</a:t>
            </a:r>
            <a:r>
              <a:rPr lang="zh-TW" altLang="en-US" dirty="0"/>
              <a:t>時代華語</a:t>
            </a:r>
            <a:r>
              <a:rPr lang="en-US" altLang="zh-TW" dirty="0"/>
              <a:t>》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54829"/>
            <a:ext cx="6062530" cy="42815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57" y="2438400"/>
            <a:ext cx="6257943" cy="4419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8150" y="4152477"/>
            <a:ext cx="2447907" cy="8576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302326" y="1580726"/>
            <a:ext cx="2593649" cy="8576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rot="158598">
            <a:off x="3152776" y="5187226"/>
            <a:ext cx="2670328" cy="5905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265697" y="4624827"/>
            <a:ext cx="2447907" cy="8576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38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30" y="0"/>
            <a:ext cx="7886700" cy="750442"/>
          </a:xfrm>
        </p:spPr>
        <p:txBody>
          <a:bodyPr/>
          <a:lstStyle/>
          <a:p>
            <a:r>
              <a:rPr lang="zh-TW" altLang="en-US" dirty="0"/>
              <a:t>（二）</a:t>
            </a:r>
            <a:r>
              <a:rPr lang="en-US" altLang="zh-TW" dirty="0"/>
              <a:t>《</a:t>
            </a:r>
            <a:r>
              <a:rPr lang="zh-TW" altLang="en-US" dirty="0"/>
              <a:t>時代華語</a:t>
            </a:r>
            <a:r>
              <a:rPr lang="en-US" altLang="zh-TW" dirty="0"/>
              <a:t>》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4" y="905903"/>
            <a:ext cx="8427886" cy="595209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38"/>
          <a:stretch/>
        </p:blipFill>
        <p:spPr>
          <a:xfrm>
            <a:off x="0" y="629789"/>
            <a:ext cx="4370832" cy="622821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96326" y="1637593"/>
            <a:ext cx="3536194" cy="10602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65830" y="5065777"/>
            <a:ext cx="3703834" cy="8778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27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344613" indent="-1344613"/>
            <a:r>
              <a:rPr lang="zh-TW" altLang="en-US" sz="3600" dirty="0"/>
              <a:t>（三）</a:t>
            </a:r>
            <a:r>
              <a:rPr lang="en-US" altLang="zh-TW" sz="3600" dirty="0"/>
              <a:t>2021</a:t>
            </a:r>
            <a:r>
              <a:rPr lang="zh-TW" altLang="en-US" sz="3600" dirty="0"/>
              <a:t>華語文語料庫與能力基準應用競賽</a:t>
            </a:r>
            <a:r>
              <a:rPr lang="en-US" altLang="zh-TW" sz="3600" dirty="0"/>
              <a:t>-</a:t>
            </a:r>
            <a:r>
              <a:rPr lang="zh-TW" altLang="en-US" sz="3600" dirty="0"/>
              <a:t>教材組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876070"/>
              </p:ext>
            </p:extLst>
          </p:nvPr>
        </p:nvGraphicFramePr>
        <p:xfrm>
          <a:off x="731012" y="2026190"/>
          <a:ext cx="7279132" cy="3921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15">
                  <a:extLst>
                    <a:ext uri="{9D8B030D-6E8A-4147-A177-3AD203B41FA5}">
                      <a16:colId xmlns:a16="http://schemas.microsoft.com/office/drawing/2014/main" val="4211853036"/>
                    </a:ext>
                  </a:extLst>
                </a:gridCol>
                <a:gridCol w="3399731">
                  <a:extLst>
                    <a:ext uri="{9D8B030D-6E8A-4147-A177-3AD203B41FA5}">
                      <a16:colId xmlns:a16="http://schemas.microsoft.com/office/drawing/2014/main" val="3296647606"/>
                    </a:ext>
                  </a:extLst>
                </a:gridCol>
                <a:gridCol w="2888786">
                  <a:extLst>
                    <a:ext uri="{9D8B030D-6E8A-4147-A177-3AD203B41FA5}">
                      <a16:colId xmlns:a16="http://schemas.microsoft.com/office/drawing/2014/main" val="931833519"/>
                    </a:ext>
                  </a:extLst>
                </a:gridCol>
              </a:tblGrid>
              <a:tr h="490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名次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作品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作者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5897812"/>
                  </a:ext>
                </a:extLst>
              </a:tr>
              <a:tr h="490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第一名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成功致勝－當代社會議題探討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陳菘霖、張瓊文、廖雅靜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072063"/>
                  </a:ext>
                </a:extLst>
              </a:tr>
              <a:tr h="490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第二名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去夜市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</a:rPr>
                        <a:t>董維昕、劉韋秀、蕭郁芬</a:t>
                      </a:r>
                      <a:endParaRPr lang="zh-TW" sz="18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2165912"/>
                  </a:ext>
                </a:extLst>
              </a:tr>
              <a:tr h="490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第三名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第</a:t>
                      </a:r>
                      <a:r>
                        <a:rPr lang="en-US" sz="1800" b="1" kern="100" dirty="0">
                          <a:effectLst/>
                        </a:rPr>
                        <a:t>5</a:t>
                      </a:r>
                      <a:r>
                        <a:rPr lang="zh-TW" sz="1800" b="1" kern="100" dirty="0">
                          <a:effectLst/>
                        </a:rPr>
                        <a:t>級教材：運動傷害知多少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</a:rPr>
                        <a:t>顏雪芬、陳怡攸</a:t>
                      </a:r>
                      <a:endParaRPr lang="zh-TW" sz="18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875233"/>
                  </a:ext>
                </a:extLst>
              </a:tr>
              <a:tr h="490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佳　作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東京奧運</a:t>
                      </a:r>
                      <a:r>
                        <a:rPr lang="en-US" sz="1800" b="1" kern="100" dirty="0">
                          <a:effectLst/>
                        </a:rPr>
                        <a:t>&amp;</a:t>
                      </a:r>
                      <a:r>
                        <a:rPr lang="zh-TW" sz="1800" b="1" kern="100" dirty="0">
                          <a:effectLst/>
                        </a:rPr>
                        <a:t>疫情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</a:rPr>
                        <a:t>吳　奇</a:t>
                      </a:r>
                      <a:endParaRPr lang="zh-TW" sz="18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5515313"/>
                  </a:ext>
                </a:extLst>
              </a:tr>
              <a:tr h="490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佳　作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社交人際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魏宇涵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1001540"/>
                  </a:ext>
                </a:extLst>
              </a:tr>
              <a:tr h="490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佳　作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華語觀天下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廖婉君、洪晉緯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99481"/>
                  </a:ext>
                </a:extLst>
              </a:tr>
              <a:tr h="490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</a:rPr>
                        <a:t>佳　作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</a:rPr>
                        <a:t>中華民國生日快樂！</a:t>
                      </a:r>
                      <a:endParaRPr lang="zh-TW" sz="18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金允凡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709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80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909" y="304573"/>
            <a:ext cx="8314182" cy="132556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（四）</a:t>
            </a:r>
            <a:r>
              <a:rPr lang="en-US" altLang="zh-TW" sz="3600" dirty="0"/>
              <a:t>TBCL</a:t>
            </a:r>
            <a:r>
              <a:rPr lang="zh-TW" altLang="zh-TW" sz="3600" dirty="0"/>
              <a:t>應用於華語文教材原型發展</a:t>
            </a:r>
            <a:endParaRPr lang="zh-TW" altLang="en-US" sz="36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5000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390349"/>
              </p:ext>
            </p:extLst>
          </p:nvPr>
        </p:nvGraphicFramePr>
        <p:xfrm>
          <a:off x="1325881" y="1434646"/>
          <a:ext cx="7050022" cy="5074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439">
                  <a:extLst>
                    <a:ext uri="{9D8B030D-6E8A-4147-A177-3AD203B41FA5}">
                      <a16:colId xmlns:a16="http://schemas.microsoft.com/office/drawing/2014/main" val="1767651575"/>
                    </a:ext>
                  </a:extLst>
                </a:gridCol>
                <a:gridCol w="2008855">
                  <a:extLst>
                    <a:ext uri="{9D8B030D-6E8A-4147-A177-3AD203B41FA5}">
                      <a16:colId xmlns:a16="http://schemas.microsoft.com/office/drawing/2014/main" val="1394454592"/>
                    </a:ext>
                  </a:extLst>
                </a:gridCol>
                <a:gridCol w="4216728">
                  <a:extLst>
                    <a:ext uri="{9D8B030D-6E8A-4147-A177-3AD203B41FA5}">
                      <a16:colId xmlns:a16="http://schemas.microsoft.com/office/drawing/2014/main" val="2268441901"/>
                    </a:ext>
                  </a:extLst>
                </a:gridCol>
              </a:tblGrid>
              <a:tr h="39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+mj-ea"/>
                          <a:ea typeface="+mj-ea"/>
                        </a:rPr>
                        <a:t>級數</a:t>
                      </a:r>
                      <a:endParaRPr lang="zh-TW" sz="23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話題</a:t>
                      </a:r>
                      <a:endParaRPr lang="zh-TW" sz="2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作者</a:t>
                      </a:r>
                      <a:endParaRPr lang="zh-TW" sz="2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extLst>
                  <a:ext uri="{0D108BD9-81ED-4DB2-BD59-A6C34878D82A}">
                    <a16:rowId xmlns:a16="http://schemas.microsoft.com/office/drawing/2014/main" val="987867223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effectLst/>
                          <a:latin typeface="+mj-ea"/>
                          <a:ea typeface="+mj-ea"/>
                        </a:rPr>
                        <a:t>P1</a:t>
                      </a:r>
                      <a:endParaRPr lang="zh-TW" sz="23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問好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孫懿芬老師</a:t>
                      </a:r>
                      <a:endParaRPr lang="zh-TW" sz="2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extLst>
                  <a:ext uri="{0D108BD9-81ED-4DB2-BD59-A6C34878D82A}">
                    <a16:rowId xmlns:a16="http://schemas.microsoft.com/office/drawing/2014/main" val="3621304397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3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購物和飲食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盧翠英老師</a:t>
                      </a:r>
                      <a:endParaRPr lang="zh-TW" sz="2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extLst>
                  <a:ext uri="{0D108BD9-81ED-4DB2-BD59-A6C34878D82A}">
                    <a16:rowId xmlns:a16="http://schemas.microsoft.com/office/drawing/2014/main" val="3407689338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23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天氣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曹靜儀老師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extLst>
                  <a:ext uri="{0D108BD9-81ED-4DB2-BD59-A6C34878D82A}">
                    <a16:rowId xmlns:a16="http://schemas.microsoft.com/office/drawing/2014/main" val="3205980528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23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居住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楊尤媛老師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extLst>
                  <a:ext uri="{0D108BD9-81ED-4DB2-BD59-A6C34878D82A}">
                    <a16:rowId xmlns:a16="http://schemas.microsoft.com/office/drawing/2014/main" val="1929151571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3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交通旅遊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王慧娟老師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extLst>
                  <a:ext uri="{0D108BD9-81ED-4DB2-BD59-A6C34878D82A}">
                    <a16:rowId xmlns:a16="http://schemas.microsoft.com/office/drawing/2014/main" val="2094407201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3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學習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陳懷萱老師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extLst>
                  <a:ext uri="{0D108BD9-81ED-4DB2-BD59-A6C34878D82A}">
                    <a16:rowId xmlns:a16="http://schemas.microsoft.com/office/drawing/2014/main" val="1229951335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23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休閒</a:t>
                      </a:r>
                      <a:endParaRPr lang="zh-TW" sz="2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林玲俐老師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extLst>
                  <a:ext uri="{0D108BD9-81ED-4DB2-BD59-A6C34878D82A}">
                    <a16:rowId xmlns:a16="http://schemas.microsoft.com/office/drawing/2014/main" val="1755644795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23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健康</a:t>
                      </a:r>
                      <a:endParaRPr lang="zh-TW" sz="2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陳怡攸老師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extLst>
                  <a:ext uri="{0D108BD9-81ED-4DB2-BD59-A6C34878D82A}">
                    <a16:rowId xmlns:a16="http://schemas.microsoft.com/office/drawing/2014/main" val="1193740664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3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環保</a:t>
                      </a:r>
                      <a:endParaRPr lang="zh-TW" sz="2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王冠孺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extLst>
                  <a:ext uri="{0D108BD9-81ED-4DB2-BD59-A6C34878D82A}">
                    <a16:rowId xmlns:a16="http://schemas.microsoft.com/office/drawing/2014/main" val="3368738161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3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謀職工作</a:t>
                      </a:r>
                      <a:endParaRPr lang="zh-TW" sz="2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許愷容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extLst>
                  <a:ext uri="{0D108BD9-81ED-4DB2-BD59-A6C34878D82A}">
                    <a16:rowId xmlns:a16="http://schemas.microsoft.com/office/drawing/2014/main" val="3803936913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23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科技</a:t>
                      </a:r>
                      <a:endParaRPr lang="zh-TW" sz="2300" b="1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歐喜強老師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extLst>
                  <a:ext uri="{0D108BD9-81ED-4DB2-BD59-A6C34878D82A}">
                    <a16:rowId xmlns:a16="http://schemas.microsoft.com/office/drawing/2014/main" val="3858646654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effectLst/>
                          <a:latin typeface="+mn-lt"/>
                          <a:ea typeface="微軟正黑體 Light" panose="020B0304030504040204" pitchFamily="34" charset="-120"/>
                        </a:rPr>
                        <a:t>6</a:t>
                      </a:r>
                      <a:endParaRPr lang="zh-TW" sz="2300" b="1" kern="100" dirty="0">
                        <a:effectLst/>
                        <a:latin typeface="+mn-lt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文化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陳沛璇</a:t>
                      </a:r>
                      <a:endParaRPr lang="zh-TW" sz="2300" b="1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273" marR="79273" marT="0" marB="0" anchor="ctr"/>
                </a:tc>
                <a:extLst>
                  <a:ext uri="{0D108BD9-81ED-4DB2-BD59-A6C34878D82A}">
                    <a16:rowId xmlns:a16="http://schemas.microsoft.com/office/drawing/2014/main" val="1635772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95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0070" y="99951"/>
            <a:ext cx="7886700" cy="878458"/>
          </a:xfrm>
        </p:spPr>
        <p:txBody>
          <a:bodyPr>
            <a:normAutofit/>
          </a:bodyPr>
          <a:lstStyle/>
          <a:p>
            <a:r>
              <a:rPr lang="zh-TW" altLang="en-US" sz="4200" dirty="0"/>
              <a:t>三、測驗評量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64301"/>
            <a:ext cx="3858768" cy="5455247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8" y="1443479"/>
            <a:ext cx="3746754" cy="5296890"/>
          </a:xfrm>
        </p:spPr>
      </p:pic>
      <p:sp>
        <p:nvSpPr>
          <p:cNvPr id="10" name="矩形 9"/>
          <p:cNvSpPr/>
          <p:nvPr/>
        </p:nvSpPr>
        <p:spPr>
          <a:xfrm>
            <a:off x="1545336" y="4828032"/>
            <a:ext cx="1152144" cy="1005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36626" y="830196"/>
            <a:ext cx="7886700" cy="61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800" dirty="0"/>
              <a:t>（一）</a:t>
            </a:r>
            <a:r>
              <a:rPr lang="en-US" altLang="zh-TW" sz="2800" dirty="0"/>
              <a:t>TOCFL</a:t>
            </a:r>
            <a:r>
              <a:rPr lang="zh-TW" altLang="en-US" sz="2800" dirty="0"/>
              <a:t>新增</a:t>
            </a:r>
            <a:r>
              <a:rPr lang="en-US" altLang="zh-TW" sz="2800" dirty="0"/>
              <a:t>TBCL</a:t>
            </a:r>
            <a:r>
              <a:rPr lang="zh-TW" altLang="en-US" sz="2800" dirty="0"/>
              <a:t>欄位</a:t>
            </a:r>
          </a:p>
        </p:txBody>
      </p:sp>
    </p:spTree>
    <p:extLst>
      <p:ext uri="{BB962C8B-B14F-4D97-AF65-F5344CB8AC3E}">
        <p14:creationId xmlns:p14="http://schemas.microsoft.com/office/powerpoint/2010/main" val="284260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2805</TotalTime>
  <Words>2494</Words>
  <Application>Microsoft Office PowerPoint</Application>
  <PresentationFormat>如螢幕大小 (4:3)</PresentationFormat>
  <Paragraphs>446</Paragraphs>
  <Slides>20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Adobe 黑体 Std R</vt:lpstr>
      <vt:lpstr>Noto Serif TC</vt:lpstr>
      <vt:lpstr>微軟正黑體</vt:lpstr>
      <vt:lpstr>微軟正黑體 Light</vt:lpstr>
      <vt:lpstr>新細明體</vt:lpstr>
      <vt:lpstr>標楷體</vt:lpstr>
      <vt:lpstr>Arial</vt:lpstr>
      <vt:lpstr>Calibri</vt:lpstr>
      <vt:lpstr>Times New Roman</vt:lpstr>
      <vt:lpstr>Office 佈景主題</vt:lpstr>
      <vt:lpstr>華語文語料庫與能力基準應用</vt:lpstr>
      <vt:lpstr>大 綱</vt:lpstr>
      <vt:lpstr>一、華語教學</vt:lpstr>
      <vt:lpstr>二、教材編輯</vt:lpstr>
      <vt:lpstr>（二）《時代華語》</vt:lpstr>
      <vt:lpstr>（二）《時代華語》</vt:lpstr>
      <vt:lpstr>（三）2021華語文語料庫與能力基準應用競賽-教材組</vt:lpstr>
      <vt:lpstr>（四）TBCL應用於華語文教材原型發展</vt:lpstr>
      <vt:lpstr>三、測驗評量</vt:lpstr>
      <vt:lpstr>（二） 2021華語文語料庫與能力基準應用競賽-測驗組</vt:lpstr>
      <vt:lpstr>PowerPoint 簡報</vt:lpstr>
      <vt:lpstr>PowerPoint 簡報</vt:lpstr>
      <vt:lpstr>學位論文徵引或使用 TBCL &amp; COCT</vt:lpstr>
      <vt:lpstr>博士論文徵引或使用TBCL &amp; COCT</vt:lpstr>
      <vt:lpstr>PowerPoint 簡報</vt:lpstr>
      <vt:lpstr>PowerPoint 簡報</vt:lpstr>
      <vt:lpstr>PowerPoint 簡報</vt:lpstr>
      <vt:lpstr>PowerPoint 簡報</vt:lpstr>
      <vt:lpstr>PowerPoint 簡報</vt:lpstr>
      <vt:lpstr>活動預告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國家教育研究院簡報版型</dc:title>
  <dc:creator>國家教育研究院綜合規劃室</dc:creator>
  <cp:lastModifiedBy>冠孺 王</cp:lastModifiedBy>
  <cp:revision>205</cp:revision>
  <cp:lastPrinted>2022-05-09T07:19:15Z</cp:lastPrinted>
  <dcterms:created xsi:type="dcterms:W3CDTF">2015-05-12T09:09:43Z</dcterms:created>
  <dcterms:modified xsi:type="dcterms:W3CDTF">2022-05-24T09:37:37Z</dcterms:modified>
</cp:coreProperties>
</file>