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77" r:id="rId4"/>
    <p:sldId id="526" r:id="rId5"/>
    <p:sldId id="531" r:id="rId6"/>
    <p:sldId id="532" r:id="rId7"/>
    <p:sldId id="555" r:id="rId8"/>
    <p:sldId id="527" r:id="rId9"/>
    <p:sldId id="528" r:id="rId10"/>
    <p:sldId id="529" r:id="rId11"/>
    <p:sldId id="530" r:id="rId12"/>
    <p:sldId id="525" r:id="rId13"/>
    <p:sldId id="623" r:id="rId14"/>
    <p:sldId id="562" r:id="rId15"/>
    <p:sldId id="558" r:id="rId16"/>
    <p:sldId id="538" r:id="rId17"/>
    <p:sldId id="554" r:id="rId18"/>
    <p:sldId id="563" r:id="rId19"/>
    <p:sldId id="561" r:id="rId20"/>
    <p:sldId id="542" r:id="rId21"/>
    <p:sldId id="560" r:id="rId22"/>
    <p:sldId id="564" r:id="rId23"/>
    <p:sldId id="565" r:id="rId24"/>
    <p:sldId id="556" r:id="rId25"/>
    <p:sldId id="624" r:id="rId26"/>
    <p:sldId id="646" r:id="rId27"/>
    <p:sldId id="547" r:id="rId28"/>
    <p:sldId id="557" r:id="rId29"/>
    <p:sldId id="550" r:id="rId30"/>
    <p:sldId id="566" r:id="rId31"/>
    <p:sldId id="647" r:id="rId32"/>
    <p:sldId id="567" r:id="rId33"/>
    <p:sldId id="625" r:id="rId34"/>
    <p:sldId id="551" r:id="rId35"/>
    <p:sldId id="552" r:id="rId36"/>
    <p:sldId id="568" r:id="rId37"/>
    <p:sldId id="569" r:id="rId38"/>
    <p:sldId id="570" r:id="rId39"/>
    <p:sldId id="571" r:id="rId40"/>
    <p:sldId id="626" r:id="rId41"/>
    <p:sldId id="630" r:id="rId42"/>
    <p:sldId id="627" r:id="rId43"/>
    <p:sldId id="628" r:id="rId44"/>
    <p:sldId id="629" r:id="rId45"/>
    <p:sldId id="631" r:id="rId46"/>
    <p:sldId id="632" r:id="rId47"/>
    <p:sldId id="633" r:id="rId48"/>
    <p:sldId id="634" r:id="rId49"/>
    <p:sldId id="635" r:id="rId50"/>
    <p:sldId id="636" r:id="rId51"/>
    <p:sldId id="637" r:id="rId52"/>
    <p:sldId id="638" r:id="rId53"/>
    <p:sldId id="645" r:id="rId54"/>
    <p:sldId id="587" r:id="rId55"/>
    <p:sldId id="588" r:id="rId56"/>
    <p:sldId id="593" r:id="rId57"/>
    <p:sldId id="589" r:id="rId58"/>
    <p:sldId id="590" r:id="rId59"/>
    <p:sldId id="591" r:id="rId60"/>
    <p:sldId id="594" r:id="rId61"/>
    <p:sldId id="595" r:id="rId62"/>
    <p:sldId id="596" r:id="rId63"/>
    <p:sldId id="520" r:id="rId64"/>
    <p:sldId id="648" r:id="rId65"/>
    <p:sldId id="620" r:id="rId66"/>
    <p:sldId id="621" r:id="rId67"/>
    <p:sldId id="598" r:id="rId68"/>
    <p:sldId id="600" r:id="rId69"/>
    <p:sldId id="601" r:id="rId70"/>
    <p:sldId id="500" r:id="rId71"/>
    <p:sldId id="602" r:id="rId72"/>
    <p:sldId id="649" r:id="rId7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1956" autoAdjust="0"/>
  </p:normalViewPr>
  <p:slideViewPr>
    <p:cSldViewPr>
      <p:cViewPr varScale="1">
        <p:scale>
          <a:sx n="67" d="100"/>
          <a:sy n="67" d="100"/>
        </p:scale>
        <p:origin x="9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9CDF-BD98-4482-BE1D-083687EF4824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B74BF-7FAD-4EDA-8ABE-2E340954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11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3FA9D-B59E-4358-9DC7-66CBA71934D7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C86EF-DB1B-4C12-BBC1-972CC431D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65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C86EF-DB1B-4C12-BBC1-972CC431D9E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82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C86EF-DB1B-4C12-BBC1-972CC431D9E2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68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834064" cy="164603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cap="all" dirty="0" smtClean="0"/>
              <a:t/>
            </a:r>
            <a:br>
              <a:rPr lang="en-US" altLang="zh-TW" b="1" cap="all" dirty="0" smtClean="0"/>
            </a:br>
            <a:r>
              <a:rPr lang="zh-TW" altLang="en-US" sz="4000" dirty="0"/>
              <a:t>華語語料庫在華語教學上之</a:t>
            </a:r>
            <a:r>
              <a:rPr lang="zh-TW" altLang="en-US" sz="4000" dirty="0" smtClean="0"/>
              <a:t>應用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dirty="0"/>
              <a:t>高階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sz="2700" dirty="0" smtClean="0"/>
              <a:t>白明弘  </a:t>
            </a:r>
            <a:r>
              <a:rPr lang="en-US" altLang="zh-TW" sz="2700" dirty="0" smtClean="0"/>
              <a:t>2020</a:t>
            </a:r>
            <a:r>
              <a:rPr lang="zh-TW" altLang="en-US" sz="2700" dirty="0" smtClean="0"/>
              <a:t>年</a:t>
            </a:r>
            <a:r>
              <a:rPr lang="en-US" altLang="zh-TW" sz="2700" dirty="0"/>
              <a:t>6</a:t>
            </a:r>
            <a:r>
              <a:rPr lang="zh-TW" altLang="en-US" sz="2700" dirty="0" smtClean="0"/>
              <a:t>月</a:t>
            </a:r>
            <a:r>
              <a:rPr lang="en-US" altLang="zh-TW" sz="2700" dirty="0" smtClean="0"/>
              <a:t>12</a:t>
            </a:r>
            <a:r>
              <a:rPr lang="zh-TW" altLang="en-US" sz="2700" dirty="0" smtClean="0"/>
              <a:t>日</a:t>
            </a: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en-US" altLang="zh-TW" sz="2700" cap="none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mhbai@mail.naer.edu.tw</a:t>
            </a:r>
            <a:r>
              <a:rPr lang="zh-TW" altLang="en-US" sz="2700" dirty="0"/>
              <a:t/>
            </a:r>
            <a:br>
              <a:rPr lang="zh-TW" altLang="en-US" sz="2700" dirty="0"/>
            </a:b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國家教育研究院語文教育及編譯研究中心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Word Sketch Engine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英國詞彙計算公司 </a:t>
            </a:r>
            <a:r>
              <a:rPr lang="en-US" altLang="zh-TW" dirty="0" smtClean="0"/>
              <a:t>(Lexical </a:t>
            </a:r>
            <a:r>
              <a:rPr lang="en-US" altLang="zh-TW" dirty="0"/>
              <a:t>Computing Ltd</a:t>
            </a:r>
            <a:r>
              <a:rPr lang="en-US" altLang="zh-TW" dirty="0" smtClean="0"/>
              <a:t>.)</a:t>
            </a:r>
          </a:p>
          <a:p>
            <a:r>
              <a:rPr lang="en-US" altLang="zh-TW" dirty="0" smtClean="0"/>
              <a:t>https</a:t>
            </a:r>
            <a:r>
              <a:rPr lang="en-US" altLang="zh-TW" dirty="0"/>
              <a:t>://www.sketchengine.eu</a:t>
            </a:r>
            <a:r>
              <a:rPr lang="en-US" altLang="zh-TW" dirty="0" smtClean="0"/>
              <a:t>/</a:t>
            </a:r>
          </a:p>
          <a:p>
            <a:r>
              <a:rPr lang="en-US" altLang="zh-TW" dirty="0" smtClean="0"/>
              <a:t>CQL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Corpus Query Language</a:t>
            </a:r>
            <a:endParaRPr lang="zh-TW" altLang="en-US" dirty="0"/>
          </a:p>
        </p:txBody>
      </p:sp>
      <p:pic>
        <p:nvPicPr>
          <p:cNvPr id="3076" name="Picture 4" descr="Sketch Engin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5723776" cy="35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臺師大語料庫資源網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http://corpus.eng.ntnu.edu.tw/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17123"/>
            <a:ext cx="5476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865048"/>
            <a:ext cx="8596243" cy="10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7632848" cy="167322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貳、 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CQP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進階查詢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：一個方框匹配一個</a:t>
            </a:r>
            <a:r>
              <a:rPr lang="zh-TW" altLang="en-US" dirty="0"/>
              <a:t>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[word=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dirty="0" smtClean="0"/>
              <a:t>]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[word="</a:t>
            </a:r>
            <a:r>
              <a:rPr lang="zh-TW" altLang="en-US" dirty="0">
                <a:solidFill>
                  <a:srgbClr val="0070C0"/>
                </a:solidFill>
              </a:rPr>
              <a:t>發展</a:t>
            </a:r>
            <a:r>
              <a:rPr lang="en-US" altLang="zh-TW" dirty="0"/>
              <a:t>"] [word="</a:t>
            </a:r>
            <a:r>
              <a:rPr lang="zh-TW" altLang="en-US" dirty="0">
                <a:solidFill>
                  <a:srgbClr val="0070C0"/>
                </a:solidFill>
              </a:rPr>
              <a:t>觀光</a:t>
            </a:r>
            <a:r>
              <a:rPr lang="en-US" altLang="zh-TW" dirty="0"/>
              <a:t>"]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85408"/>
            <a:ext cx="7048500" cy="16097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2" y="4950555"/>
            <a:ext cx="67151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如何檢索「詞組」？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方框代表一個</a:t>
            </a:r>
            <a:r>
              <a:rPr lang="zh-TW" altLang="en-US" dirty="0"/>
              <a:t>詞</a:t>
            </a:r>
            <a:endParaRPr lang="en-US" altLang="zh-TW" dirty="0"/>
          </a:p>
          <a:p>
            <a:pPr lvl="1"/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</a:t>
            </a:r>
            <a:r>
              <a:rPr lang="zh-TW" altLang="en-US" dirty="0"/>
              <a:t>匹配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一個詞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</a:t>
            </a:r>
            <a:r>
              <a:rPr lang="zh-TW" altLang="en-US" dirty="0"/>
              <a:t>匹配</a:t>
            </a:r>
            <a:r>
              <a:rPr lang="zh-TW" altLang="en-US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[]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</a:t>
            </a:r>
            <a:r>
              <a:rPr lang="zh-TW" altLang="en-US" dirty="0"/>
              <a:t>匹配</a:t>
            </a:r>
            <a:r>
              <a:rPr lang="zh-TW" altLang="en-US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填入內容表示對</a:t>
            </a:r>
            <a:r>
              <a:rPr lang="zh-TW" altLang="en-US" dirty="0"/>
              <a:t>匹配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詞的「限制」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限制第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詞只能是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電話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="N.*"] [word="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只能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名詞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CQP </a:t>
            </a:r>
            <a:r>
              <a:rPr lang="zh-TW" altLang="en-US" dirty="0" smtClean="0"/>
              <a:t>觀察「詞組」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想觀察量詞</a:t>
            </a:r>
            <a:r>
              <a:rPr lang="zh-TW" altLang="en-US" dirty="0"/>
              <a:t>「頭」可以接那些</a:t>
            </a:r>
            <a:r>
              <a:rPr lang="zh-TW" altLang="en-US" dirty="0" smtClean="0"/>
              <a:t>名詞</a:t>
            </a:r>
            <a:endParaRPr lang="en-US" altLang="zh-TW" dirty="0" smtClean="0"/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頭</a:t>
            </a:r>
            <a:r>
              <a:rPr lang="en-US" altLang="zh-TW" dirty="0" smtClean="0"/>
              <a:t>"] []</a:t>
            </a:r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頭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</a:t>
            </a:r>
            <a:r>
              <a:rPr lang="en-US" altLang="zh-TW" dirty="0" err="1"/>
              <a:t>Nf</a:t>
            </a:r>
            <a:r>
              <a:rPr lang="en-US" altLang="zh-TW" dirty="0" smtClean="0"/>
              <a:t>"] []</a:t>
            </a:r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頭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</a:t>
            </a:r>
            <a:r>
              <a:rPr lang="en-US" altLang="zh-TW" dirty="0" err="1"/>
              <a:t>Nf</a:t>
            </a:r>
            <a:r>
              <a:rPr lang="en-US" altLang="zh-TW" dirty="0"/>
              <a:t>"] [</a:t>
            </a:r>
            <a:r>
              <a:rPr lang="en-US" altLang="zh-TW" dirty="0" err="1"/>
              <a:t>pos</a:t>
            </a:r>
            <a:r>
              <a:rPr lang="en-US" altLang="zh-TW" dirty="0"/>
              <a:t>="Na"]</a:t>
            </a:r>
            <a:endParaRPr lang="en-US" altLang="zh-TW" dirty="0" smtClean="0"/>
          </a:p>
          <a:p>
            <a:pPr lvl="1"/>
            <a:endParaRPr lang="en-US" altLang="zh-TW" dirty="0" smtClean="0"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77072"/>
            <a:ext cx="60293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man running on road near grass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2" y="-35416"/>
            <a:ext cx="9170312" cy="68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請找出</a:t>
            </a:r>
            <a:r>
              <a:rPr lang="zh-TW" altLang="en-US" dirty="0"/>
              <a:t>「</a:t>
            </a:r>
            <a:r>
              <a:rPr lang="zh-TW" altLang="en-US" dirty="0" smtClean="0"/>
              <a:t>很」後面接「</a:t>
            </a:r>
            <a:r>
              <a:rPr lang="en-US" altLang="zh-TW" dirty="0" smtClean="0"/>
              <a:t>Na</a:t>
            </a:r>
            <a:r>
              <a:rPr lang="zh-TW" altLang="en-US" dirty="0" smtClean="0"/>
              <a:t>」的例句</a:t>
            </a:r>
            <a:endParaRPr lang="en-US" altLang="zh-TW" dirty="0" smtClean="0"/>
          </a:p>
          <a:p>
            <a:pPr lvl="1"/>
            <a:r>
              <a:rPr lang="zh-TW" altLang="en-US" dirty="0"/>
              <a:t>例如</a:t>
            </a:r>
            <a:r>
              <a:rPr lang="zh-TW" altLang="en-US" dirty="0" smtClean="0"/>
              <a:t>：</a:t>
            </a:r>
            <a:r>
              <a:rPr lang="zh-TW" altLang="en-US" dirty="0"/>
              <a:t>「</a:t>
            </a:r>
            <a:r>
              <a:rPr lang="zh-TW" altLang="en-US" dirty="0" smtClean="0"/>
              <a:t>很 耐心</a:t>
            </a:r>
            <a:r>
              <a:rPr lang="zh-TW" altLang="en-US" dirty="0"/>
              <a:t>」</a:t>
            </a:r>
            <a:endParaRPr lang="en-US" altLang="zh-TW" dirty="0" smtClean="0"/>
          </a:p>
          <a:p>
            <a:r>
              <a:rPr lang="zh-TW" altLang="en-US" dirty="0"/>
              <a:t>請找出「很」後面接「</a:t>
            </a:r>
            <a:r>
              <a:rPr lang="en-US" altLang="zh-TW" dirty="0" err="1" smtClean="0"/>
              <a:t>Nb</a:t>
            </a:r>
            <a:r>
              <a:rPr lang="zh-TW" altLang="en-US" dirty="0" smtClean="0"/>
              <a:t>」</a:t>
            </a:r>
            <a:r>
              <a:rPr lang="zh-TW" altLang="en-US" dirty="0"/>
              <a:t>的例句</a:t>
            </a:r>
            <a:endParaRPr lang="en-US" altLang="zh-TW" dirty="0" smtClean="0"/>
          </a:p>
          <a:p>
            <a:pPr lvl="1"/>
            <a:r>
              <a:rPr lang="zh-TW" altLang="en-US" dirty="0"/>
              <a:t>例如： 「很 </a:t>
            </a:r>
            <a:r>
              <a:rPr lang="zh-TW" altLang="en-US" dirty="0" smtClean="0"/>
              <a:t>阿</a:t>
            </a:r>
            <a:r>
              <a:rPr lang="en-US" altLang="zh-TW" dirty="0" smtClean="0"/>
              <a:t>Q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097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觀察結構的利器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frequency breakdown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想觀察量詞</a:t>
            </a:r>
            <a:r>
              <a:rPr lang="zh-TW" altLang="en-US" dirty="0"/>
              <a:t>「頭」可以接那些</a:t>
            </a:r>
            <a:r>
              <a:rPr lang="zh-TW" altLang="en-US" dirty="0" smtClean="0"/>
              <a:t>名詞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[</a:t>
            </a:r>
            <a:r>
              <a:rPr lang="en-US" altLang="zh-TW" dirty="0"/>
              <a:t>word="</a:t>
            </a:r>
            <a:r>
              <a:rPr lang="zh-TW" altLang="en-US" dirty="0"/>
              <a:t>頭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</a:t>
            </a:r>
            <a:r>
              <a:rPr lang="en-US" altLang="zh-TW" dirty="0" err="1"/>
              <a:t>Nf</a:t>
            </a:r>
            <a:r>
              <a:rPr lang="en-US" altLang="zh-TW" dirty="0"/>
              <a:t>"] [</a:t>
            </a:r>
            <a:r>
              <a:rPr lang="en-US" altLang="zh-TW" dirty="0" err="1"/>
              <a:t>pos</a:t>
            </a:r>
            <a:r>
              <a:rPr lang="en-US" altLang="zh-TW" dirty="0"/>
              <a:t>="Na</a:t>
            </a:r>
            <a:r>
              <a:rPr lang="en-US" altLang="zh-TW" dirty="0" smtClean="0"/>
              <a:t>"] 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Frequency breakdown</a:t>
            </a:r>
          </a:p>
          <a:p>
            <a:pPr marL="365760" lvl="1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68960"/>
            <a:ext cx="4581525" cy="363855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339752" y="3284984"/>
            <a:ext cx="1152128" cy="342252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3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觀察結構的</a:t>
            </a:r>
            <a:r>
              <a:rPr lang="zh-TW" altLang="en-US" dirty="0" smtClean="0"/>
              <a:t>利器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frequency breakdown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觀察離合詞「見面」的中插結構</a:t>
            </a:r>
            <a:endParaRPr lang="en-US" altLang="zh-TW" dirty="0" smtClean="0"/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見</a:t>
            </a:r>
            <a:r>
              <a:rPr lang="en-US" altLang="zh-TW" dirty="0"/>
              <a:t>"] </a:t>
            </a:r>
            <a:r>
              <a:rPr lang="en-US" altLang="zh-TW" dirty="0" smtClean="0"/>
              <a:t>[] </a:t>
            </a:r>
            <a:r>
              <a:rPr lang="en-US" altLang="zh-TW" dirty="0"/>
              <a:t>[word="</a:t>
            </a:r>
            <a:r>
              <a:rPr lang="zh-TW" altLang="en-US" dirty="0"/>
              <a:t>面</a:t>
            </a:r>
            <a:r>
              <a:rPr lang="en-US" altLang="zh-TW" dirty="0" smtClean="0"/>
              <a:t>"] </a:t>
            </a:r>
            <a:r>
              <a:rPr lang="en-US" altLang="zh-TW" dirty="0" smtClean="0">
                <a:sym typeface="Wingdings" panose="05000000000000000000" pitchFamily="2" charset="2"/>
              </a:rPr>
              <a:t>frequency breakdown</a:t>
            </a:r>
          </a:p>
          <a:p>
            <a:pPr marL="365760" lvl="1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52936"/>
            <a:ext cx="6264696" cy="340501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051720" y="3573016"/>
            <a:ext cx="1296144" cy="277445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1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壹、</a:t>
            </a:r>
            <a:r>
              <a:rPr lang="en-US" altLang="zh-TW" dirty="0"/>
              <a:t>CQP </a:t>
            </a:r>
            <a:r>
              <a:rPr lang="zh-TW" altLang="en-US" dirty="0"/>
              <a:t>查詢語言簡介</a:t>
            </a:r>
          </a:p>
          <a:p>
            <a:r>
              <a:rPr lang="zh-TW" altLang="en-US" dirty="0"/>
              <a:t>貳、 </a:t>
            </a:r>
            <a:r>
              <a:rPr lang="en-US" altLang="zh-TW" dirty="0"/>
              <a:t>CQP </a:t>
            </a:r>
            <a:r>
              <a:rPr lang="zh-TW" altLang="en-US" dirty="0"/>
              <a:t>進階查詢</a:t>
            </a:r>
          </a:p>
          <a:p>
            <a:r>
              <a:rPr lang="zh-TW" altLang="en-US" dirty="0"/>
              <a:t>參、例句編輯系統</a:t>
            </a:r>
          </a:p>
          <a:p>
            <a:r>
              <a:rPr lang="zh-TW" altLang="en-US" dirty="0"/>
              <a:t>肆、華英雙語索引典系統簡介</a:t>
            </a:r>
          </a:p>
          <a:p>
            <a:r>
              <a:rPr lang="zh-TW" altLang="en-US" dirty="0"/>
              <a:t>伍、子語料庫</a:t>
            </a:r>
            <a:r>
              <a:rPr lang="en-US" altLang="zh-TW" dirty="0"/>
              <a:t>(</a:t>
            </a:r>
            <a:r>
              <a:rPr lang="en-US" altLang="zh-TW" dirty="0" err="1"/>
              <a:t>subcorpus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陸、關鍵詞抽取</a:t>
            </a:r>
          </a:p>
        </p:txBody>
      </p:sp>
    </p:spTree>
    <p:extLst>
      <p:ext uri="{BB962C8B-B14F-4D97-AF65-F5344CB8AC3E}">
        <p14:creationId xmlns:p14="http://schemas.microsoft.com/office/powerpoint/2010/main" val="310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 doing BMX trick in the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0"/>
            <a:ext cx="9144000" cy="68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請找出量詞「</a:t>
            </a:r>
            <a:r>
              <a:rPr lang="zh-TW" altLang="en-US" dirty="0"/>
              <a:t>匹</a:t>
            </a:r>
            <a:r>
              <a:rPr lang="zh-TW" altLang="en-US" dirty="0" smtClean="0"/>
              <a:t>」可以搭配那些名詞？</a:t>
            </a:r>
            <a:endParaRPr lang="en-US" altLang="zh-TW" dirty="0" smtClean="0"/>
          </a:p>
          <a:p>
            <a:pPr lvl="1"/>
            <a:r>
              <a:rPr lang="zh-TW" altLang="en-US" dirty="0"/>
              <a:t>例如：</a:t>
            </a:r>
            <a:r>
              <a:rPr lang="zh-TW" altLang="en-US" dirty="0" smtClean="0"/>
              <a:t>匹馬、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匹狼</a:t>
            </a:r>
            <a:endParaRPr lang="en-US" altLang="zh-TW" dirty="0" smtClean="0"/>
          </a:p>
          <a:p>
            <a:r>
              <a:rPr lang="zh-TW" altLang="en-US" dirty="0"/>
              <a:t>觀察離合詞「結婚」</a:t>
            </a:r>
            <a:r>
              <a:rPr lang="zh-TW" altLang="en-US" dirty="0" smtClean="0"/>
              <a:t>中間可以插入哪些詞？</a:t>
            </a:r>
            <a:endParaRPr lang="en-US" altLang="zh-TW" dirty="0" smtClean="0"/>
          </a:p>
          <a:p>
            <a:pPr lvl="1"/>
            <a:r>
              <a:rPr lang="zh-TW" altLang="en-US" dirty="0"/>
              <a:t>例如：</a:t>
            </a:r>
            <a:r>
              <a:rPr lang="zh-TW" altLang="en-US" dirty="0" smtClean="0"/>
              <a:t>結了婚</a:t>
            </a:r>
            <a:r>
              <a:rPr lang="en-US" altLang="zh-TW" dirty="0" smtClean="0"/>
              <a:t>,  </a:t>
            </a:r>
            <a:r>
              <a:rPr lang="zh-TW" altLang="en-US" dirty="0" smtClean="0"/>
              <a:t>結過婚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991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觀察不定長度的結構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想觀察離合詞「見面」：</a:t>
            </a:r>
            <a:endParaRPr lang="en-US" altLang="zh-TW" dirty="0"/>
          </a:p>
          <a:p>
            <a:pPr lvl="1"/>
            <a:r>
              <a:rPr lang="en-US" altLang="zh-TW" dirty="0" smtClean="0"/>
              <a:t>[word="</a:t>
            </a:r>
            <a:r>
              <a:rPr lang="zh-TW" altLang="en-US" dirty="0" smtClean="0"/>
              <a:t>見</a:t>
            </a:r>
            <a:r>
              <a:rPr lang="en-US" altLang="zh-TW" dirty="0" smtClean="0"/>
              <a:t>"]   []*   [word="</a:t>
            </a:r>
            <a:r>
              <a:rPr lang="zh-TW" altLang="en-US" dirty="0" smtClean="0"/>
              <a:t>面</a:t>
            </a:r>
            <a:r>
              <a:rPr lang="en-US" altLang="zh-TW" dirty="0" smtClean="0"/>
              <a:t>"]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9" y="3140968"/>
            <a:ext cx="8042528" cy="2808312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 flipV="1">
            <a:off x="3203848" y="2626432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93697" y="4300736"/>
            <a:ext cx="8157439" cy="89553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方</a:t>
            </a:r>
            <a:r>
              <a:rPr lang="zh-TW" altLang="en-US" dirty="0" smtClean="0"/>
              <a:t>法一：限制結構長度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限制「</a:t>
            </a:r>
            <a:r>
              <a:rPr lang="zh-TW" altLang="en-US" dirty="0"/>
              <a:t>見面</a:t>
            </a:r>
            <a:r>
              <a:rPr lang="zh-TW" altLang="en-US" dirty="0" smtClean="0"/>
              <a:t>」中插結構長度</a:t>
            </a:r>
            <a:endParaRPr lang="en-US" altLang="zh-TW" dirty="0"/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見</a:t>
            </a:r>
            <a:r>
              <a:rPr lang="en-US" altLang="zh-TW" dirty="0"/>
              <a:t>"] </a:t>
            </a:r>
            <a:r>
              <a:rPr lang="en-US" altLang="zh-TW" dirty="0" smtClean="0"/>
              <a:t>[]{1,5} </a:t>
            </a:r>
            <a:r>
              <a:rPr lang="en-US" altLang="zh-TW" dirty="0"/>
              <a:t>[word="</a:t>
            </a:r>
            <a:r>
              <a:rPr lang="zh-TW" altLang="en-US" dirty="0"/>
              <a:t>面</a:t>
            </a:r>
            <a:r>
              <a:rPr lang="en-US" altLang="zh-TW" dirty="0"/>
              <a:t>"]</a:t>
            </a:r>
          </a:p>
          <a:p>
            <a:r>
              <a:rPr lang="zh-TW" altLang="en-US" b="1" dirty="0"/>
              <a:t> </a:t>
            </a:r>
            <a:r>
              <a:rPr lang="zh-TW" altLang="en-US" dirty="0" smtClean="0"/>
              <a:t>缺點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觀察不到長度超過</a:t>
            </a:r>
            <a:r>
              <a:rPr lang="en-US" altLang="zh-TW" dirty="0" smtClean="0"/>
              <a:t>5 </a:t>
            </a:r>
            <a:r>
              <a:rPr lang="zh-TW" altLang="en-US" dirty="0" smtClean="0"/>
              <a:t>的結構</a:t>
            </a:r>
            <a:r>
              <a:rPr lang="en-US" altLang="zh-TW" b="1" dirty="0"/>
              <a:t>	</a:t>
            </a:r>
            <a:r>
              <a:rPr lang="en-US" altLang="zh-TW" b="1" dirty="0" smtClean="0"/>
              <a:t>	</a:t>
            </a:r>
          </a:p>
          <a:p>
            <a:pPr lvl="1"/>
            <a:r>
              <a:rPr lang="zh-TW" altLang="en-US" dirty="0" smtClean="0"/>
              <a:t>仍然</a:t>
            </a:r>
            <a:r>
              <a:rPr lang="zh-TW" altLang="en-US" dirty="0"/>
              <a:t>有少數跨句現象</a:t>
            </a:r>
          </a:p>
        </p:txBody>
      </p:sp>
    </p:spTree>
    <p:extLst>
      <p:ext uri="{BB962C8B-B14F-4D97-AF65-F5344CB8AC3E}">
        <p14:creationId xmlns:p14="http://schemas.microsoft.com/office/powerpoint/2010/main" val="17618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方</a:t>
            </a:r>
            <a:r>
              <a:rPr lang="zh-TW" altLang="en-US" dirty="0" smtClean="0"/>
              <a:t>法</a:t>
            </a:r>
            <a:r>
              <a:rPr lang="zh-TW" altLang="en-US" dirty="0"/>
              <a:t>二</a:t>
            </a:r>
            <a:r>
              <a:rPr lang="zh-TW" altLang="en-US" dirty="0" smtClean="0"/>
              <a:t>：</a:t>
            </a:r>
            <a:r>
              <a:rPr lang="zh-TW" altLang="en-US" dirty="0"/>
              <a:t>結構</a:t>
            </a:r>
            <a:r>
              <a:rPr lang="zh-TW" altLang="en-US" b="1" dirty="0" smtClean="0">
                <a:solidFill>
                  <a:srgbClr val="0070C0"/>
                </a:solidFill>
              </a:rPr>
              <a:t>不跨句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對中間的詞設限：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[</a:t>
            </a:r>
            <a:r>
              <a:rPr lang="en-US" altLang="zh-TW" dirty="0"/>
              <a:t>word="</a:t>
            </a:r>
            <a:r>
              <a:rPr lang="zh-TW" altLang="en-US" dirty="0"/>
              <a:t>見</a:t>
            </a:r>
            <a:r>
              <a:rPr lang="en-US" altLang="zh-TW" dirty="0"/>
              <a:t>"] [</a:t>
            </a:r>
            <a:r>
              <a:rPr lang="en-US" altLang="zh-TW" dirty="0">
                <a:solidFill>
                  <a:srgbClr val="00B0F0"/>
                </a:solidFill>
              </a:rPr>
              <a:t>word!="</a:t>
            </a:r>
            <a:r>
              <a:rPr lang="zh-TW" altLang="en-US" dirty="0">
                <a:solidFill>
                  <a:srgbClr val="00B0F0"/>
                </a:solidFill>
              </a:rPr>
              <a:t>，</a:t>
            </a:r>
            <a:r>
              <a:rPr lang="en-US" altLang="zh-TW" dirty="0">
                <a:solidFill>
                  <a:srgbClr val="00B0F0"/>
                </a:solidFill>
              </a:rPr>
              <a:t>|</a:t>
            </a:r>
            <a:r>
              <a:rPr lang="zh-TW" altLang="en-US" dirty="0">
                <a:solidFill>
                  <a:srgbClr val="00B0F0"/>
                </a:solidFill>
              </a:rPr>
              <a:t>。</a:t>
            </a:r>
            <a:r>
              <a:rPr lang="en-US" altLang="zh-TW" dirty="0">
                <a:solidFill>
                  <a:srgbClr val="00B0F0"/>
                </a:solidFill>
              </a:rPr>
              <a:t>"</a:t>
            </a:r>
            <a:r>
              <a:rPr lang="en-US" altLang="zh-TW" dirty="0"/>
              <a:t>]* [word="</a:t>
            </a:r>
            <a:r>
              <a:rPr lang="zh-TW" altLang="en-US" dirty="0"/>
              <a:t>面</a:t>
            </a:r>
            <a:r>
              <a:rPr lang="en-US" altLang="zh-TW" dirty="0" smtClean="0"/>
              <a:t>"]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r>
              <a:rPr lang="zh-TW" altLang="en-US" dirty="0" smtClean="0"/>
              <a:t>限制中間不得為</a:t>
            </a:r>
            <a:r>
              <a:rPr lang="zh-TW" altLang="en-US" b="1" dirty="0" smtClean="0">
                <a:solidFill>
                  <a:srgbClr val="00B0F0"/>
                </a:solidFill>
              </a:rPr>
              <a:t>「，」或「</a:t>
            </a:r>
            <a:r>
              <a:rPr lang="zh-TW" altLang="en-US" b="1" dirty="0">
                <a:solidFill>
                  <a:srgbClr val="00B0F0"/>
                </a:solidFill>
              </a:rPr>
              <a:t> 。 </a:t>
            </a:r>
            <a:r>
              <a:rPr lang="zh-TW" altLang="en-US" b="1" dirty="0" smtClean="0">
                <a:solidFill>
                  <a:srgbClr val="00B0F0"/>
                </a:solidFill>
              </a:rPr>
              <a:t>」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0814" y="396346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是 我 ， 滿 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</a:p>
        </p:txBody>
      </p:sp>
      <p:sp>
        <p:nvSpPr>
          <p:cNvPr id="5" name="左大括弧 4"/>
          <p:cNvSpPr/>
          <p:nvPr/>
        </p:nvSpPr>
        <p:spPr>
          <a:xfrm rot="16200000">
            <a:off x="2041884" y="3668119"/>
            <a:ext cx="286172" cy="18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Man, gesturing, NO Free Icon of 780 Free Vector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07" y="4757689"/>
            <a:ext cx="1247822" cy="124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220072" y="3979060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過 那麼 一 次 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</a:p>
        </p:txBody>
      </p:sp>
      <p:sp>
        <p:nvSpPr>
          <p:cNvPr id="8" name="左大括弧 7"/>
          <p:cNvSpPr/>
          <p:nvPr/>
        </p:nvSpPr>
        <p:spPr>
          <a:xfrm rot="16200000">
            <a:off x="6494131" y="3641412"/>
            <a:ext cx="344402" cy="2016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Man Gesturing Ok Emoji Png Transparent Emoji Freepngimage - Gesto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31" y="5102464"/>
            <a:ext cx="1552801" cy="9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向下箭號 11"/>
          <p:cNvSpPr/>
          <p:nvPr/>
        </p:nvSpPr>
        <p:spPr>
          <a:xfrm>
            <a:off x="2223565" y="3419143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5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" y="404664"/>
            <a:ext cx="912864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Frequency breakdown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19200"/>
            <a:ext cx="763277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man in red and black outfit air d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觀察離合詞</a:t>
            </a:r>
            <a:r>
              <a:rPr lang="zh-TW" altLang="en-US" dirty="0" smtClean="0"/>
              <a:t>「</a:t>
            </a:r>
            <a:r>
              <a:rPr lang="zh-TW" altLang="en-US" dirty="0"/>
              <a:t>幫忙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/>
              <a:t>觀察</a:t>
            </a:r>
            <a:r>
              <a:rPr lang="zh-TW" altLang="en-US" dirty="0" smtClean="0"/>
              <a:t>不設限的情況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觀察限制不跨句</a:t>
            </a:r>
            <a:r>
              <a:rPr lang="zh-TW" altLang="en-US" dirty="0"/>
              <a:t>的情況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觀察 </a:t>
            </a:r>
            <a:r>
              <a:rPr lang="en-US" altLang="zh-TW" dirty="0" smtClean="0"/>
              <a:t>Frequency breakdown </a:t>
            </a:r>
            <a:r>
              <a:rPr lang="zh-TW" altLang="en-US" dirty="0" smtClean="0"/>
              <a:t>的統計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46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CQP</a:t>
            </a:r>
            <a:r>
              <a:rPr lang="zh-TW" altLang="en-US" dirty="0"/>
              <a:t>多詞結構</a:t>
            </a:r>
            <a:r>
              <a:rPr lang="zh-TW" altLang="en-US" dirty="0" smtClean="0"/>
              <a:t>式之修飾符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* </a:t>
            </a:r>
            <a:r>
              <a:rPr lang="zh-TW" altLang="en-US" dirty="0" smtClean="0"/>
              <a:t>：重複前詞</a:t>
            </a:r>
            <a:r>
              <a:rPr lang="en-US" altLang="zh-TW" dirty="0" smtClean="0"/>
              <a:t> 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[]*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  <a:r>
              <a:rPr lang="en-US" altLang="zh-TW" dirty="0" smtClean="0"/>
              <a:t> </a:t>
            </a:r>
            <a:r>
              <a:rPr lang="zh-TW" altLang="en-US" dirty="0"/>
              <a:t>：重複前詞</a:t>
            </a:r>
            <a:r>
              <a:rPr lang="en-US" altLang="zh-TW" dirty="0" smtClean="0"/>
              <a:t>1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[]+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？</a:t>
            </a:r>
            <a:r>
              <a:rPr lang="zh-TW" altLang="en-US" dirty="0" smtClean="0"/>
              <a:t>：</a:t>
            </a:r>
            <a:r>
              <a:rPr lang="zh-TW" altLang="en-US" dirty="0"/>
              <a:t>重複前</a:t>
            </a:r>
            <a:r>
              <a:rPr lang="zh-TW" altLang="en-US" dirty="0" smtClean="0"/>
              <a:t>詞 </a:t>
            </a:r>
            <a:r>
              <a:rPr lang="en-US" altLang="zh-TW" dirty="0" smtClean="0"/>
              <a:t>0 </a:t>
            </a:r>
            <a:r>
              <a:rPr lang="zh-TW" altLang="en-US" dirty="0"/>
              <a:t>或</a:t>
            </a:r>
            <a:r>
              <a:rPr lang="en-US" altLang="zh-TW" dirty="0"/>
              <a:t> 1</a:t>
            </a:r>
            <a:r>
              <a:rPr lang="zh-TW" altLang="en-US" dirty="0"/>
              <a:t>次</a:t>
            </a:r>
            <a:endParaRPr lang="en-US" altLang="zh-TW" dirty="0"/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[]? 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...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{</a:t>
            </a:r>
            <a:r>
              <a:rPr lang="en-US" altLang="zh-TW" b="1" dirty="0" err="1" smtClean="0">
                <a:solidFill>
                  <a:srgbClr val="FF0000"/>
                </a:solidFill>
              </a:rPr>
              <a:t>m,n</a:t>
            </a:r>
            <a:r>
              <a:rPr lang="en-US" altLang="zh-TW" b="1" dirty="0" smtClean="0">
                <a:solidFill>
                  <a:srgbClr val="FF0000"/>
                </a:solidFill>
              </a:rPr>
              <a:t>}</a:t>
            </a:r>
            <a:r>
              <a:rPr lang="zh-TW" altLang="en-US" dirty="0" smtClean="0"/>
              <a:t>：</a:t>
            </a:r>
            <a:r>
              <a:rPr lang="zh-TW" altLang="en-US" dirty="0"/>
              <a:t>重複前詞 </a:t>
            </a:r>
            <a:r>
              <a:rPr lang="en-US" altLang="zh-TW" dirty="0" err="1" smtClean="0"/>
              <a:t>m~n</a:t>
            </a:r>
            <a:r>
              <a:rPr lang="zh-TW" altLang="en-US" dirty="0" smtClean="0"/>
              <a:t>次</a:t>
            </a:r>
            <a:endParaRPr lang="en-US" altLang="zh-TW" dirty="0"/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[]{1,5}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一 通電話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小心不要打成：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* 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7632848" cy="167322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壹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、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CQP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查詢語言簡介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語法點查詢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寧（可）（願）    </a:t>
            </a:r>
            <a:r>
              <a:rPr lang="en-US" altLang="zh-TW" b="1" dirty="0" smtClean="0"/>
              <a:t>…                 </a:t>
            </a:r>
            <a:r>
              <a:rPr lang="zh-TW" altLang="en-US" b="1" dirty="0" smtClean="0"/>
              <a:t>也 不 </a:t>
            </a:r>
            <a:r>
              <a:rPr lang="en-US" altLang="zh-TW" b="1" dirty="0" smtClean="0"/>
              <a:t>…</a:t>
            </a:r>
          </a:p>
          <a:p>
            <a:endParaRPr lang="en-US" altLang="zh-TW" b="1" dirty="0" smtClean="0"/>
          </a:p>
          <a:p>
            <a:endParaRPr lang="en-US" altLang="zh-TW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787330" y="3477914"/>
            <a:ext cx="254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rial Narrow" panose="020B0606020202030204" pitchFamily="34" charset="0"/>
              </a:rPr>
              <a:t>[word="</a:t>
            </a:r>
            <a:r>
              <a:rPr lang="zh-TW" altLang="en-US" sz="2400" dirty="0">
                <a:latin typeface="Arial Narrow" panose="020B0606020202030204" pitchFamily="34" charset="0"/>
              </a:rPr>
              <a:t>寧</a:t>
            </a:r>
            <a:r>
              <a:rPr lang="en-US" altLang="zh-TW" sz="2400" dirty="0">
                <a:latin typeface="Arial Narrow" panose="020B0606020202030204" pitchFamily="34" charset="0"/>
              </a:rPr>
              <a:t>[</a:t>
            </a:r>
            <a:r>
              <a:rPr lang="zh-TW" altLang="en-US" sz="2400" dirty="0">
                <a:latin typeface="Arial Narrow" panose="020B0606020202030204" pitchFamily="34" charset="0"/>
              </a:rPr>
              <a:t>可願</a:t>
            </a:r>
            <a:r>
              <a:rPr lang="en-US" altLang="zh-TW" sz="2400" dirty="0">
                <a:latin typeface="Arial Narrow" panose="020B0606020202030204" pitchFamily="34" charset="0"/>
              </a:rPr>
              <a:t>]?"] </a:t>
            </a:r>
          </a:p>
        </p:txBody>
      </p:sp>
      <p:sp>
        <p:nvSpPr>
          <p:cNvPr id="6" name="向下箭號 5"/>
          <p:cNvSpPr/>
          <p:nvPr/>
        </p:nvSpPr>
        <p:spPr>
          <a:xfrm>
            <a:off x="1763688" y="224149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4139952" y="224149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6190095" y="224149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707904" y="347791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Narrow" panose="020B0606020202030204" pitchFamily="34" charset="0"/>
              </a:rPr>
              <a:t>[]{</a:t>
            </a:r>
            <a:r>
              <a:rPr lang="en-US" altLang="zh-TW" sz="2400" dirty="0">
                <a:latin typeface="Arial Narrow" panose="020B0606020202030204" pitchFamily="34" charset="0"/>
              </a:rPr>
              <a:t>1,15}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70795" y="3477914"/>
            <a:ext cx="16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Narrow" panose="020B0606020202030204" pitchFamily="34" charset="0"/>
              </a:rPr>
              <a:t> </a:t>
            </a:r>
            <a:r>
              <a:rPr lang="en-US" altLang="zh-TW" sz="2400" dirty="0">
                <a:latin typeface="Arial Narrow" panose="020B0606020202030204" pitchFamily="34" charset="0"/>
              </a:rPr>
              <a:t>[word="</a:t>
            </a:r>
            <a:r>
              <a:rPr lang="zh-TW" altLang="en-US" sz="2400" dirty="0">
                <a:latin typeface="Arial Narrow" panose="020B0606020202030204" pitchFamily="34" charset="0"/>
              </a:rPr>
              <a:t>也</a:t>
            </a:r>
            <a:r>
              <a:rPr lang="en-US" altLang="zh-TW" sz="2400" dirty="0" smtClean="0">
                <a:latin typeface="Arial Narrow" panose="020B0606020202030204" pitchFamily="34" charset="0"/>
              </a:rPr>
              <a:t>"]</a:t>
            </a:r>
            <a:endParaRPr lang="en-US" altLang="zh-TW" sz="2400" dirty="0">
              <a:latin typeface="Arial Narrow" panose="020B060602020203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5" y="4593628"/>
            <a:ext cx="82010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語法點查詢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>
                <a:latin typeface="Arial Narrow" panose="020B0606020202030204" pitchFamily="34" charset="0"/>
              </a:rPr>
              <a:t>不但不</a:t>
            </a:r>
            <a:r>
              <a:rPr lang="en-US" altLang="zh-TW" b="1" dirty="0">
                <a:latin typeface="Arial Narrow" panose="020B0606020202030204" pitchFamily="34" charset="0"/>
              </a:rPr>
              <a:t>/</a:t>
            </a:r>
            <a:r>
              <a:rPr lang="zh-TW" altLang="en-US" b="1" dirty="0">
                <a:latin typeface="Arial Narrow" panose="020B0606020202030204" pitchFamily="34" charset="0"/>
              </a:rPr>
              <a:t>沒</a:t>
            </a:r>
            <a:r>
              <a:rPr lang="en-US" altLang="zh-TW" b="1" dirty="0">
                <a:latin typeface="Arial Narrow" panose="020B0606020202030204" pitchFamily="34" charset="0"/>
              </a:rPr>
              <a:t>...</a:t>
            </a:r>
            <a:r>
              <a:rPr lang="zh-TW" altLang="en-US" b="1" dirty="0">
                <a:latin typeface="Arial Narrow" panose="020B0606020202030204" pitchFamily="34" charset="0"/>
              </a:rPr>
              <a:t>反而</a:t>
            </a:r>
            <a:endParaRPr lang="en-US" altLang="zh-TW" b="1" dirty="0">
              <a:latin typeface="Arial Narrow" panose="020B0606020202030204" pitchFamily="34" charset="0"/>
            </a:endParaRPr>
          </a:p>
          <a:p>
            <a:pPr lvl="1"/>
            <a:r>
              <a:rPr lang="en-US" altLang="zh-TW" b="1" dirty="0">
                <a:latin typeface="Arial Narrow" panose="020B0606020202030204" pitchFamily="34" charset="0"/>
              </a:rPr>
              <a:t>[word="</a:t>
            </a:r>
            <a:r>
              <a:rPr lang="zh-TW" altLang="en-US" b="1" dirty="0">
                <a:latin typeface="Arial Narrow" panose="020B0606020202030204" pitchFamily="34" charset="0"/>
              </a:rPr>
              <a:t>不但</a:t>
            </a:r>
            <a:r>
              <a:rPr lang="en-US" altLang="zh-TW" b="1" dirty="0">
                <a:latin typeface="Arial Narrow" panose="020B0606020202030204" pitchFamily="34" charset="0"/>
              </a:rPr>
              <a:t>"] []{1,15} [word="</a:t>
            </a:r>
            <a:r>
              <a:rPr lang="zh-TW" altLang="en-US" b="1" dirty="0">
                <a:latin typeface="Arial Narrow" panose="020B0606020202030204" pitchFamily="34" charset="0"/>
              </a:rPr>
              <a:t>反而</a:t>
            </a:r>
            <a:r>
              <a:rPr lang="en-US" altLang="zh-TW" b="1" dirty="0">
                <a:latin typeface="Arial Narrow" panose="020B0606020202030204" pitchFamily="34" charset="0"/>
              </a:rPr>
              <a:t>"]</a:t>
            </a:r>
          </a:p>
          <a:p>
            <a:pPr lvl="1"/>
            <a:endParaRPr lang="en-US" altLang="zh-TW" b="1" dirty="0">
              <a:latin typeface="Arial Narrow" panose="020B0606020202030204" pitchFamily="34" charset="0"/>
            </a:endParaRPr>
          </a:p>
          <a:p>
            <a:pPr lvl="1"/>
            <a:endParaRPr lang="en-US" altLang="zh-TW" b="1" dirty="0">
              <a:latin typeface="Arial Narrow" panose="020B0606020202030204" pitchFamily="34" charset="0"/>
            </a:endParaRPr>
          </a:p>
          <a:p>
            <a:r>
              <a:rPr lang="zh-TW" altLang="en-US" b="1" dirty="0"/>
              <a:t>除了</a:t>
            </a:r>
            <a:r>
              <a:rPr lang="en-US" altLang="zh-TW" b="1" dirty="0"/>
              <a:t>...</a:t>
            </a:r>
            <a:r>
              <a:rPr lang="zh-TW" altLang="en-US" b="1" dirty="0"/>
              <a:t>以外，都</a:t>
            </a:r>
            <a:r>
              <a:rPr lang="en-US" altLang="zh-TW" b="1" dirty="0"/>
              <a:t>/</a:t>
            </a:r>
            <a:r>
              <a:rPr lang="zh-TW" altLang="en-US" b="1" dirty="0"/>
              <a:t>還</a:t>
            </a:r>
            <a:r>
              <a:rPr lang="en-US" altLang="zh-TW" b="1" dirty="0"/>
              <a:t>/</a:t>
            </a:r>
            <a:r>
              <a:rPr lang="zh-TW" altLang="en-US" b="1" dirty="0"/>
              <a:t>也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b="1" dirty="0">
                <a:latin typeface="Arial Narrow" panose="020B0606020202030204" pitchFamily="34" charset="0"/>
              </a:rPr>
              <a:t>[word="</a:t>
            </a:r>
            <a:r>
              <a:rPr lang="zh-TW" altLang="en-US" b="1" dirty="0">
                <a:latin typeface="Arial Narrow" panose="020B0606020202030204" pitchFamily="34" charset="0"/>
              </a:rPr>
              <a:t>除了</a:t>
            </a:r>
            <a:r>
              <a:rPr lang="en-US" altLang="zh-TW" b="1" dirty="0">
                <a:latin typeface="Arial Narrow" panose="020B0606020202030204" pitchFamily="34" charset="0"/>
              </a:rPr>
              <a:t>"] []{1,15} [word="</a:t>
            </a:r>
            <a:r>
              <a:rPr lang="zh-TW" altLang="en-US" b="1" dirty="0">
                <a:latin typeface="Arial Narrow" panose="020B0606020202030204" pitchFamily="34" charset="0"/>
              </a:rPr>
              <a:t>以外</a:t>
            </a:r>
            <a:r>
              <a:rPr lang="en-US" altLang="zh-TW" b="1" dirty="0">
                <a:latin typeface="Arial Narrow" panose="020B0606020202030204" pitchFamily="34" charset="0"/>
              </a:rPr>
              <a:t>"] [word="</a:t>
            </a:r>
            <a:r>
              <a:rPr lang="zh-TW" altLang="en-US" b="1" dirty="0">
                <a:latin typeface="Arial Narrow" panose="020B0606020202030204" pitchFamily="34" charset="0"/>
              </a:rPr>
              <a:t>，</a:t>
            </a:r>
            <a:r>
              <a:rPr lang="en-US" altLang="zh-TW" b="1" dirty="0">
                <a:latin typeface="Arial Narrow" panose="020B0606020202030204" pitchFamily="34" charset="0"/>
              </a:rPr>
              <a:t>"] [word="[</a:t>
            </a:r>
            <a:r>
              <a:rPr lang="zh-TW" altLang="en-US" b="1" dirty="0">
                <a:latin typeface="Arial Narrow" panose="020B0606020202030204" pitchFamily="34" charset="0"/>
              </a:rPr>
              <a:t>都還也</a:t>
            </a:r>
            <a:r>
              <a:rPr lang="en-US" altLang="zh-TW" b="1" dirty="0">
                <a:latin typeface="Arial Narrow" panose="020B0606020202030204" pitchFamily="34" charset="0"/>
              </a:rPr>
              <a:t>]"]</a:t>
            </a:r>
            <a:endParaRPr lang="zh-TW" altLang="en-US" b="1" dirty="0">
              <a:latin typeface="Arial Narrow" panose="020B060602020203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39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V</a:t>
            </a:r>
            <a:r>
              <a:rPr lang="zh-TW" altLang="en-US" b="1" dirty="0"/>
              <a:t> 一 </a:t>
            </a:r>
            <a:r>
              <a:rPr lang="en-US" altLang="zh-TW" b="1" dirty="0" smtClean="0"/>
              <a:t>V </a:t>
            </a:r>
            <a:r>
              <a:rPr lang="zh-TW" altLang="en-US" b="1" dirty="0" smtClean="0"/>
              <a:t>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語法點：把  </a:t>
            </a:r>
            <a:r>
              <a:rPr lang="en-US" altLang="zh-TW" b="1" dirty="0" smtClean="0"/>
              <a:t>O  V</a:t>
            </a:r>
            <a:r>
              <a:rPr lang="zh-TW" altLang="en-US" b="1" dirty="0" smtClean="0"/>
              <a:t> 一 </a:t>
            </a:r>
            <a:r>
              <a:rPr lang="en-US" altLang="zh-TW" b="1" dirty="0" smtClean="0"/>
              <a:t>V</a:t>
            </a:r>
          </a:p>
          <a:p>
            <a:pPr lvl="1"/>
            <a:r>
              <a:rPr lang="zh-TW" altLang="en-US" dirty="0" smtClean="0"/>
              <a:t>例如：   把 </a:t>
            </a:r>
            <a:r>
              <a:rPr lang="zh-TW" altLang="en-US" dirty="0"/>
              <a:t>菜 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rgbClr val="0070C0"/>
                </a:solidFill>
              </a:rPr>
              <a:t>熱</a:t>
            </a:r>
            <a:r>
              <a:rPr lang="zh-TW" altLang="en-US" dirty="0" smtClean="0"/>
              <a:t> </a:t>
            </a:r>
            <a:r>
              <a:rPr lang="zh-TW" altLang="en-US" dirty="0"/>
              <a:t>一 </a:t>
            </a:r>
            <a:r>
              <a:rPr lang="zh-TW" altLang="en-US" b="1" dirty="0" smtClean="0">
                <a:solidFill>
                  <a:srgbClr val="0070C0"/>
                </a:solidFill>
              </a:rPr>
              <a:t>熱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sz="2000" dirty="0"/>
              <a:t>[word="</a:t>
            </a:r>
            <a:r>
              <a:rPr lang="zh-TW" altLang="en-US" sz="2000" dirty="0"/>
              <a:t>把</a:t>
            </a:r>
            <a:r>
              <a:rPr lang="en-US" altLang="zh-TW" sz="2000" dirty="0"/>
              <a:t>"] [</a:t>
            </a:r>
            <a:r>
              <a:rPr lang="en-US" altLang="zh-TW" sz="2000" dirty="0" err="1"/>
              <a:t>pos</a:t>
            </a:r>
            <a:r>
              <a:rPr lang="en-US" altLang="zh-TW" sz="2000" dirty="0"/>
              <a:t>="N.+"] </a:t>
            </a:r>
            <a:r>
              <a:rPr lang="en-US" altLang="zh-TW" sz="2000" dirty="0" smtClean="0"/>
              <a:t>[</a:t>
            </a:r>
            <a:r>
              <a:rPr lang="en-US" altLang="zh-TW" sz="2000" dirty="0"/>
              <a:t>pos="V.+"] [word="</a:t>
            </a:r>
            <a:r>
              <a:rPr lang="zh-TW" altLang="en-US" sz="2000" dirty="0"/>
              <a:t>一</a:t>
            </a:r>
            <a:r>
              <a:rPr lang="en-US" altLang="zh-TW" sz="2000" dirty="0" smtClean="0"/>
              <a:t>"] [</a:t>
            </a:r>
            <a:r>
              <a:rPr lang="en-US" altLang="zh-TW" sz="2000" dirty="0" err="1" smtClean="0"/>
              <a:t>pos</a:t>
            </a:r>
            <a:r>
              <a:rPr lang="en-US" altLang="zh-TW" sz="2000" dirty="0"/>
              <a:t>="V</a:t>
            </a:r>
            <a:r>
              <a:rPr lang="en-US" altLang="zh-TW" sz="2000" dirty="0" smtClean="0"/>
              <a:t>.+"]</a:t>
            </a:r>
            <a:endParaRPr lang="en-US" altLang="zh-TW" sz="2000" b="1" dirty="0" smtClean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236640"/>
            <a:ext cx="7797116" cy="324036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93697" y="3645024"/>
            <a:ext cx="8157439" cy="7920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21106" y="5063864"/>
            <a:ext cx="8157439" cy="7920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3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方法：限制 </a:t>
            </a:r>
            <a:r>
              <a:rPr lang="en-US" altLang="zh-TW" dirty="0" smtClean="0"/>
              <a:t>V1=V2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sz="2300" dirty="0" smtClean="0"/>
          </a:p>
          <a:p>
            <a:endParaRPr lang="en-US" altLang="zh-TW" sz="2300" dirty="0"/>
          </a:p>
          <a:p>
            <a:r>
              <a:rPr lang="en-US" altLang="zh-TW" sz="2300" dirty="0" smtClean="0"/>
              <a:t>[</a:t>
            </a:r>
            <a:r>
              <a:rPr lang="en-US" altLang="zh-TW" sz="2300" dirty="0"/>
              <a:t>word="</a:t>
            </a:r>
            <a:r>
              <a:rPr lang="zh-TW" altLang="en-US" sz="2300" dirty="0"/>
              <a:t>把</a:t>
            </a:r>
            <a:r>
              <a:rPr lang="en-US" altLang="zh-TW" sz="2300" dirty="0"/>
              <a:t>"] [</a:t>
            </a:r>
            <a:r>
              <a:rPr lang="en-US" altLang="zh-TW" sz="2300" dirty="0" err="1"/>
              <a:t>pos</a:t>
            </a:r>
            <a:r>
              <a:rPr lang="en-US" altLang="zh-TW" sz="2300" dirty="0"/>
              <a:t>="N.+"] </a:t>
            </a:r>
            <a:r>
              <a:rPr lang="en-US" altLang="zh-TW" sz="2300" dirty="0" smtClean="0">
                <a:solidFill>
                  <a:srgbClr val="0070C0"/>
                </a:solidFill>
              </a:rPr>
              <a:t>[</a:t>
            </a:r>
            <a:r>
              <a:rPr lang="en-US" altLang="zh-TW" sz="2300" dirty="0" err="1" smtClean="0">
                <a:solidFill>
                  <a:srgbClr val="0070C0"/>
                </a:solidFill>
              </a:rPr>
              <a:t>pos</a:t>
            </a:r>
            <a:r>
              <a:rPr lang="en-US" altLang="zh-TW" sz="2300" dirty="0">
                <a:solidFill>
                  <a:srgbClr val="0070C0"/>
                </a:solidFill>
              </a:rPr>
              <a:t>="V.+"]</a:t>
            </a:r>
            <a:r>
              <a:rPr lang="en-US" altLang="zh-TW" sz="2300" dirty="0"/>
              <a:t> [word="</a:t>
            </a:r>
            <a:r>
              <a:rPr lang="zh-TW" altLang="en-US" sz="2300" dirty="0"/>
              <a:t>一</a:t>
            </a:r>
            <a:r>
              <a:rPr lang="en-US" altLang="zh-TW" sz="2300" dirty="0"/>
              <a:t>"] </a:t>
            </a:r>
            <a:r>
              <a:rPr lang="en-US" altLang="zh-TW" sz="2300" dirty="0" smtClean="0">
                <a:solidFill>
                  <a:srgbClr val="0070C0"/>
                </a:solidFill>
              </a:rPr>
              <a:t>[</a:t>
            </a:r>
            <a:r>
              <a:rPr lang="en-US" altLang="zh-TW" sz="2300" dirty="0" err="1" smtClean="0">
                <a:solidFill>
                  <a:srgbClr val="0070C0"/>
                </a:solidFill>
              </a:rPr>
              <a:t>pos</a:t>
            </a:r>
            <a:r>
              <a:rPr lang="en-US" altLang="zh-TW" sz="2300" dirty="0">
                <a:solidFill>
                  <a:srgbClr val="0070C0"/>
                </a:solidFill>
              </a:rPr>
              <a:t>="V</a:t>
            </a:r>
            <a:r>
              <a:rPr lang="en-US" altLang="zh-TW" sz="2300" dirty="0" smtClean="0">
                <a:solidFill>
                  <a:srgbClr val="0070C0"/>
                </a:solidFill>
              </a:rPr>
              <a:t>.+"]</a:t>
            </a:r>
          </a:p>
          <a:p>
            <a:pPr lvl="1"/>
            <a:endParaRPr lang="en-US" altLang="zh-TW" sz="2000" dirty="0" smtClean="0"/>
          </a:p>
          <a:p>
            <a:r>
              <a:rPr lang="en-US" altLang="zh-TW" sz="2300" dirty="0" smtClean="0"/>
              <a:t>[</a:t>
            </a:r>
            <a:r>
              <a:rPr lang="en-US" altLang="zh-TW" sz="2300" dirty="0"/>
              <a:t>word="</a:t>
            </a:r>
            <a:r>
              <a:rPr lang="zh-TW" altLang="en-US" sz="2300" dirty="0"/>
              <a:t>把</a:t>
            </a:r>
            <a:r>
              <a:rPr lang="en-US" altLang="zh-TW" sz="2300" dirty="0"/>
              <a:t>"] [</a:t>
            </a:r>
            <a:r>
              <a:rPr lang="en-US" altLang="zh-TW" sz="2300" dirty="0" err="1"/>
              <a:t>pos</a:t>
            </a:r>
            <a:r>
              <a:rPr lang="en-US" altLang="zh-TW" sz="2300" dirty="0"/>
              <a:t>="N.+"] </a:t>
            </a:r>
            <a:r>
              <a:rPr lang="en-US" altLang="zh-TW" sz="2300" dirty="0">
                <a:solidFill>
                  <a:srgbClr val="FF0000"/>
                </a:solidFill>
              </a:rPr>
              <a:t>a:[pos="V.+"] </a:t>
            </a:r>
            <a:r>
              <a:rPr lang="en-US" altLang="zh-TW" sz="2300" dirty="0"/>
              <a:t>[word="</a:t>
            </a:r>
            <a:r>
              <a:rPr lang="zh-TW" altLang="en-US" sz="2300" dirty="0"/>
              <a:t>一</a:t>
            </a:r>
            <a:r>
              <a:rPr lang="en-US" altLang="zh-TW" sz="2300" dirty="0" smtClean="0"/>
              <a:t>"] </a:t>
            </a:r>
            <a:r>
              <a:rPr lang="en-US" altLang="zh-TW" sz="2300" dirty="0" smtClean="0">
                <a:solidFill>
                  <a:srgbClr val="FF0000"/>
                </a:solidFill>
              </a:rPr>
              <a:t>b</a:t>
            </a:r>
            <a:r>
              <a:rPr lang="en-US" altLang="zh-TW" sz="2300" dirty="0">
                <a:solidFill>
                  <a:srgbClr val="FF0000"/>
                </a:solidFill>
              </a:rPr>
              <a:t>:[pos="V.+"] </a:t>
            </a:r>
            <a:endParaRPr lang="en-US" altLang="zh-TW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300" dirty="0"/>
              <a:t> </a:t>
            </a:r>
            <a:r>
              <a:rPr lang="en-US" altLang="zh-TW" sz="2300" dirty="0" smtClean="0"/>
              <a:t>    :: </a:t>
            </a:r>
            <a:r>
              <a:rPr lang="en-US" altLang="zh-TW" sz="2300" dirty="0" err="1" smtClean="0">
                <a:solidFill>
                  <a:srgbClr val="FF0000"/>
                </a:solidFill>
              </a:rPr>
              <a:t>a.word</a:t>
            </a:r>
            <a:r>
              <a:rPr lang="en-US" altLang="zh-TW" sz="2300" dirty="0" smtClean="0">
                <a:solidFill>
                  <a:srgbClr val="FF0000"/>
                </a:solidFill>
              </a:rPr>
              <a:t>=</a:t>
            </a:r>
            <a:r>
              <a:rPr lang="en-US" altLang="zh-TW" sz="2300" dirty="0" err="1" smtClean="0">
                <a:solidFill>
                  <a:srgbClr val="FF0000"/>
                </a:solidFill>
              </a:rPr>
              <a:t>b.word</a:t>
            </a:r>
            <a:endParaRPr lang="en-US" altLang="zh-TW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300" dirty="0"/>
          </a:p>
          <a:p>
            <a:r>
              <a:rPr lang="zh-TW" altLang="en-US" b="1" dirty="0"/>
              <a:t>說明</a:t>
            </a:r>
            <a:endParaRPr lang="en-US" altLang="zh-TW" b="1" dirty="0"/>
          </a:p>
          <a:p>
            <a:pPr lvl="1"/>
            <a:r>
              <a:rPr lang="en-US" altLang="zh-TW" sz="2200" dirty="0"/>
              <a:t>a:[pos=“V.+”]</a:t>
            </a:r>
            <a:r>
              <a:rPr lang="en-US" altLang="zh-TW" sz="2200" b="1" dirty="0">
                <a:solidFill>
                  <a:srgbClr val="0070C0"/>
                </a:solidFill>
              </a:rPr>
              <a:t> </a:t>
            </a:r>
            <a:r>
              <a:rPr lang="zh-TW" altLang="en-US" sz="2200" b="1" dirty="0"/>
              <a:t>給第</a:t>
            </a:r>
            <a:r>
              <a:rPr lang="en-US" altLang="zh-TW" sz="2200" b="1" dirty="0"/>
              <a:t>3</a:t>
            </a:r>
            <a:r>
              <a:rPr lang="zh-TW" altLang="en-US" sz="2200" b="1" dirty="0"/>
              <a:t>個詞命名為變數 </a:t>
            </a:r>
            <a:r>
              <a:rPr lang="en-US" altLang="zh-TW" sz="2200" b="1" dirty="0"/>
              <a:t>a</a:t>
            </a:r>
          </a:p>
          <a:p>
            <a:pPr lvl="1"/>
            <a:r>
              <a:rPr lang="en-US" altLang="zh-TW" sz="2200" dirty="0"/>
              <a:t>b:[pos=“V.+”] </a:t>
            </a:r>
            <a:r>
              <a:rPr lang="zh-TW" altLang="en-US" sz="2200" b="1" dirty="0"/>
              <a:t>給第</a:t>
            </a:r>
            <a:r>
              <a:rPr lang="en-US" altLang="zh-TW" sz="2200" b="1" dirty="0"/>
              <a:t>5</a:t>
            </a:r>
            <a:r>
              <a:rPr lang="zh-TW" altLang="en-US" sz="2200" b="1" dirty="0"/>
              <a:t>個詞命名為變數 </a:t>
            </a:r>
            <a:r>
              <a:rPr lang="en-US" altLang="zh-TW" sz="2200" b="1" dirty="0"/>
              <a:t>b</a:t>
            </a:r>
          </a:p>
          <a:p>
            <a:pPr lvl="1"/>
            <a:r>
              <a:rPr lang="zh-TW" altLang="en-US" sz="2400" dirty="0"/>
              <a:t>限制 </a:t>
            </a:r>
            <a:r>
              <a:rPr lang="en-US" altLang="zh-TW" sz="2400" dirty="0"/>
              <a:t>V1=V2</a:t>
            </a:r>
            <a:endParaRPr lang="en-US" altLang="zh-TW" sz="2200" b="1" dirty="0"/>
          </a:p>
          <a:p>
            <a:pPr lvl="2"/>
            <a:r>
              <a:rPr lang="en-US" altLang="zh-TW" sz="2200" dirty="0"/>
              <a:t>:: </a:t>
            </a:r>
            <a:r>
              <a:rPr lang="en-US" altLang="zh-TW" sz="2200" dirty="0" err="1"/>
              <a:t>a.word</a:t>
            </a:r>
            <a:r>
              <a:rPr lang="en-US" altLang="zh-TW" sz="2200" dirty="0"/>
              <a:t>=</a:t>
            </a:r>
            <a:r>
              <a:rPr lang="en-US" altLang="zh-TW" sz="2200" dirty="0" err="1"/>
              <a:t>b.word</a:t>
            </a:r>
            <a:r>
              <a:rPr lang="en-US" altLang="zh-TW" sz="2200" dirty="0"/>
              <a:t> </a:t>
            </a:r>
            <a:r>
              <a:rPr lang="en-US" altLang="zh-TW" sz="2200" dirty="0">
                <a:sym typeface="Wingdings" panose="05000000000000000000" pitchFamily="2" charset="2"/>
              </a:rPr>
              <a:t> </a:t>
            </a:r>
            <a:r>
              <a:rPr lang="zh-TW" altLang="en-US" sz="2200" dirty="0" smtClean="0">
                <a:sym typeface="Wingdings" panose="05000000000000000000" pitchFamily="2" charset="2"/>
              </a:rPr>
              <a:t>限制</a:t>
            </a:r>
            <a:r>
              <a:rPr lang="en-US" altLang="zh-TW" sz="2200" b="1" dirty="0" smtClean="0"/>
              <a:t>a</a:t>
            </a:r>
            <a:r>
              <a:rPr lang="zh-TW" altLang="en-US" sz="2200" b="1" dirty="0"/>
              <a:t>詞和</a:t>
            </a:r>
            <a:r>
              <a:rPr lang="en-US" altLang="zh-TW" sz="2200" b="1" dirty="0"/>
              <a:t>b</a:t>
            </a:r>
            <a:r>
              <a:rPr lang="zh-TW" altLang="en-US" sz="2200" b="1" dirty="0"/>
              <a:t>詞必須相同</a:t>
            </a:r>
          </a:p>
          <a:p>
            <a:endParaRPr lang="zh-TW" altLang="en-US" dirty="0"/>
          </a:p>
        </p:txBody>
      </p:sp>
      <p:sp>
        <p:nvSpPr>
          <p:cNvPr id="5" name="左大括弧 4"/>
          <p:cNvSpPr/>
          <p:nvPr/>
        </p:nvSpPr>
        <p:spPr>
          <a:xfrm rot="5400000" flipV="1">
            <a:off x="5859664" y="722665"/>
            <a:ext cx="360040" cy="2825272"/>
          </a:xfrm>
          <a:prstGeom prst="leftBrace">
            <a:avLst>
              <a:gd name="adj1" fmla="val 3927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85686" y="1600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必須相等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3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n doing butterfly str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"/>
            <a:ext cx="9144000" cy="68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200" dirty="0" smtClean="0"/>
              <a:t>請查詢下列的語法點：</a:t>
            </a:r>
            <a:endParaRPr lang="en-US" altLang="zh-TW" sz="3200" dirty="0"/>
          </a:p>
          <a:p>
            <a:pPr lvl="1"/>
            <a:r>
              <a:rPr lang="zh-TW" altLang="en-US" b="1" dirty="0" smtClean="0"/>
              <a:t>自從</a:t>
            </a:r>
            <a:r>
              <a:rPr lang="en-US" altLang="zh-TW" b="1" dirty="0"/>
              <a:t>…</a:t>
            </a:r>
            <a:r>
              <a:rPr lang="zh-TW" altLang="en-US" b="1" dirty="0" smtClean="0"/>
              <a:t>以來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一 </a:t>
            </a:r>
            <a:r>
              <a:rPr lang="en-US" altLang="zh-TW" b="1" dirty="0" smtClean="0"/>
              <a:t>M </a:t>
            </a:r>
            <a:r>
              <a:rPr lang="zh-TW" altLang="en-US" b="1" dirty="0" smtClean="0"/>
              <a:t>一 </a:t>
            </a:r>
            <a:r>
              <a:rPr lang="en-US" altLang="zh-TW" b="1" dirty="0" smtClean="0"/>
              <a:t>M</a:t>
            </a:r>
            <a:endParaRPr lang="en-US" altLang="zh-TW" b="1" dirty="0"/>
          </a:p>
          <a:p>
            <a:pPr lvl="2"/>
            <a:r>
              <a:rPr lang="en-US" altLang="zh-TW" b="1" dirty="0" smtClean="0"/>
              <a:t>e.g.</a:t>
            </a:r>
          </a:p>
          <a:p>
            <a:pPr lvl="2"/>
            <a:r>
              <a:rPr lang="zh-TW" altLang="en-US" sz="2600" dirty="0" smtClean="0"/>
              <a:t>一 陣一 </a:t>
            </a:r>
            <a:r>
              <a:rPr lang="zh-TW" altLang="en-US" sz="2600" dirty="0"/>
              <a:t>陣</a:t>
            </a:r>
            <a:r>
              <a:rPr lang="en-US" altLang="zh-TW" sz="2600" dirty="0" smtClean="0"/>
              <a:t>,</a:t>
            </a:r>
          </a:p>
          <a:p>
            <a:pPr lvl="2"/>
            <a:r>
              <a:rPr lang="zh-TW" altLang="en-US" sz="2600" dirty="0" smtClean="0"/>
              <a:t>一 </a:t>
            </a:r>
            <a:r>
              <a:rPr lang="zh-TW" altLang="en-US" sz="2600" dirty="0"/>
              <a:t>座 一 </a:t>
            </a:r>
            <a:r>
              <a:rPr lang="zh-TW" altLang="en-US" sz="2600" dirty="0" smtClean="0"/>
              <a:t>座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一 </a:t>
            </a:r>
            <a:r>
              <a:rPr lang="zh-TW" altLang="en-US" sz="2600" dirty="0"/>
              <a:t>箱 一 </a:t>
            </a:r>
            <a:r>
              <a:rPr lang="zh-TW" altLang="en-US" sz="2600" dirty="0" smtClean="0"/>
              <a:t>箱</a:t>
            </a:r>
            <a:endParaRPr lang="en-US" altLang="zh-TW" sz="2600" dirty="0" smtClean="0"/>
          </a:p>
          <a:p>
            <a:pPr lvl="1"/>
            <a:r>
              <a:rPr lang="en-US" altLang="zh-TW" sz="2900" dirty="0" smtClean="0"/>
              <a:t>A not A</a:t>
            </a:r>
          </a:p>
          <a:p>
            <a:pPr lvl="2"/>
            <a:r>
              <a:rPr lang="en-US" altLang="zh-TW" sz="2600" dirty="0" smtClean="0"/>
              <a:t>e.g.</a:t>
            </a:r>
          </a:p>
          <a:p>
            <a:pPr lvl="2"/>
            <a:r>
              <a:rPr lang="zh-TW" altLang="en-US" sz="2600" dirty="0"/>
              <a:t>是 不 </a:t>
            </a:r>
            <a:r>
              <a:rPr lang="zh-TW" altLang="en-US" sz="2600" dirty="0" smtClean="0"/>
              <a:t>是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對 </a:t>
            </a:r>
            <a:r>
              <a:rPr lang="zh-TW" altLang="en-US" sz="2600" dirty="0"/>
              <a:t>不 </a:t>
            </a:r>
            <a:r>
              <a:rPr lang="zh-TW" altLang="en-US" sz="2600" dirty="0" smtClean="0"/>
              <a:t>對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有 </a:t>
            </a:r>
            <a:r>
              <a:rPr lang="zh-TW" altLang="en-US" sz="2600" dirty="0"/>
              <a:t>沒 </a:t>
            </a:r>
            <a:r>
              <a:rPr lang="zh-TW" altLang="en-US" sz="2600" dirty="0" smtClean="0"/>
              <a:t>有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好 </a:t>
            </a:r>
            <a:r>
              <a:rPr lang="zh-TW" altLang="en-US" sz="2600" dirty="0"/>
              <a:t>不 </a:t>
            </a:r>
            <a:r>
              <a:rPr lang="zh-TW" altLang="en-US" sz="2600" dirty="0" smtClean="0"/>
              <a:t>好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算 </a:t>
            </a:r>
            <a:r>
              <a:rPr lang="zh-TW" altLang="en-US" sz="2600" dirty="0"/>
              <a:t>不 算</a:t>
            </a:r>
          </a:p>
          <a:p>
            <a:endParaRPr lang="en-US" altLang="zh-TW" sz="3300" dirty="0"/>
          </a:p>
          <a:p>
            <a:pPr lvl="1"/>
            <a:endParaRPr lang="en-US" altLang="zh-TW" dirty="0"/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22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AABB, ABAB, AAB, ABB, AA</a:t>
            </a:r>
          </a:p>
          <a:p>
            <a:pPr lvl="1"/>
            <a:r>
              <a:rPr lang="zh-TW" altLang="en-US" dirty="0" smtClean="0"/>
              <a:t>舊方法：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 [</a:t>
            </a:r>
            <a:r>
              <a:rPr lang="en-US" altLang="zh-TW" dirty="0"/>
              <a:t>word="...." &amp; char(word, 0)=char(word, 1) &amp; char(word, 2)=char(word, 3)] </a:t>
            </a:r>
            <a:endParaRPr lang="en-US" altLang="zh-TW" dirty="0" smtClean="0"/>
          </a:p>
          <a:p>
            <a:pPr lvl="1"/>
            <a:r>
              <a:rPr lang="zh-TW" altLang="en-US" dirty="0"/>
              <a:t>新功能</a:t>
            </a:r>
            <a:endParaRPr lang="en-US" altLang="zh-TW" dirty="0" smtClean="0"/>
          </a:p>
          <a:p>
            <a:pPr lvl="2"/>
            <a:r>
              <a:rPr lang="en-US" altLang="zh-TW" dirty="0"/>
              <a:t>[word</a:t>
            </a:r>
            <a:r>
              <a:rPr lang="en-US" altLang="zh-TW" dirty="0" smtClean="0"/>
              <a:t>=@AABB]</a:t>
            </a:r>
          </a:p>
          <a:p>
            <a:pPr lvl="2"/>
            <a:r>
              <a:rPr lang="en-US" altLang="zh-TW" dirty="0"/>
              <a:t>[word</a:t>
            </a:r>
            <a:r>
              <a:rPr lang="en-US" altLang="zh-TW" dirty="0" smtClean="0"/>
              <a:t>=@ABAB]</a:t>
            </a:r>
          </a:p>
          <a:p>
            <a:pPr lvl="2"/>
            <a:r>
              <a:rPr lang="en-US" altLang="zh-TW" dirty="0"/>
              <a:t>[word</a:t>
            </a:r>
            <a:r>
              <a:rPr lang="en-US" altLang="zh-TW" dirty="0" smtClean="0"/>
              <a:t>=@AAB]</a:t>
            </a:r>
            <a:endParaRPr lang="en-US" altLang="zh-TW" dirty="0"/>
          </a:p>
          <a:p>
            <a:pPr lvl="2"/>
            <a:r>
              <a:rPr lang="en-US" altLang="zh-TW" dirty="0"/>
              <a:t>[word</a:t>
            </a:r>
            <a:r>
              <a:rPr lang="en-US" altLang="zh-TW" dirty="0" smtClean="0"/>
              <a:t>=@ABB]</a:t>
            </a:r>
            <a:endParaRPr lang="en-US" altLang="zh-TW" dirty="0"/>
          </a:p>
          <a:p>
            <a:pPr marL="365760" lvl="1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450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自救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59" y="1618391"/>
            <a:ext cx="8136289" cy="40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CQP </a:t>
            </a:r>
            <a:r>
              <a:rPr lang="zh-TW" altLang="en-US" dirty="0" smtClean="0"/>
              <a:t>自救一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試著看看錯誤訊息：</a:t>
            </a:r>
            <a:endParaRPr lang="en-US" altLang="zh-TW" dirty="0" smtClean="0"/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挫折</a:t>
            </a:r>
            <a:r>
              <a:rPr lang="en-US" altLang="zh-TW" dirty="0"/>
              <a:t>" </a:t>
            </a:r>
            <a:r>
              <a:rPr lang="en-US" altLang="zh-TW" dirty="0" err="1"/>
              <a:t>pos</a:t>
            </a:r>
            <a:r>
              <a:rPr lang="en-US" altLang="zh-TW" dirty="0"/>
              <a:t>="V.*"]</a:t>
            </a:r>
            <a:endParaRPr lang="en-US" altLang="zh-TW" dirty="0" smtClean="0"/>
          </a:p>
          <a:p>
            <a:pPr lvl="1"/>
            <a:r>
              <a:rPr lang="en-US" altLang="zh-TW" dirty="0"/>
              <a:t>CQP Syntax Error: syntax error, unexpected ID, expecting IMPLIES or</a:t>
            </a:r>
            <a:r>
              <a:rPr lang="en-US" altLang="zh-TW" b="1" dirty="0"/>
              <a:t> </a:t>
            </a:r>
            <a:r>
              <a:rPr lang="en-US" altLang="zh-TW" b="1" dirty="0">
                <a:solidFill>
                  <a:srgbClr val="0070C0"/>
                </a:solidFill>
              </a:rPr>
              <a:t>'|'</a:t>
            </a:r>
            <a:r>
              <a:rPr lang="en-US" altLang="zh-TW" b="1" dirty="0"/>
              <a:t> </a:t>
            </a:r>
            <a:r>
              <a:rPr lang="en-US" altLang="zh-TW" dirty="0"/>
              <a:t>or</a:t>
            </a:r>
            <a:r>
              <a:rPr lang="en-US" altLang="zh-TW" b="1" dirty="0"/>
              <a:t> </a:t>
            </a:r>
            <a:r>
              <a:rPr lang="en-US" altLang="zh-TW" b="1" dirty="0">
                <a:solidFill>
                  <a:srgbClr val="0070C0"/>
                </a:solidFill>
              </a:rPr>
              <a:t>'&amp;'</a:t>
            </a:r>
            <a:r>
              <a:rPr lang="en-US" altLang="zh-TW" b="1" dirty="0"/>
              <a:t> </a:t>
            </a:r>
            <a:r>
              <a:rPr lang="en-US" altLang="zh-TW" dirty="0"/>
              <a:t>or</a:t>
            </a:r>
            <a:r>
              <a:rPr lang="en-US" altLang="zh-TW" b="1" dirty="0"/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']‘</a:t>
            </a:r>
          </a:p>
          <a:p>
            <a:pPr lvl="1"/>
            <a:r>
              <a:rPr lang="en-US" altLang="zh-TW" dirty="0"/>
              <a:t>gfm5ouw6yt = </a:t>
            </a:r>
            <a:r>
              <a:rPr lang="en-US" altLang="zh-TW" b="1" dirty="0">
                <a:solidFill>
                  <a:srgbClr val="0070C0"/>
                </a:solidFill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</a:rPr>
              <a:t>挫折</a:t>
            </a:r>
            <a:r>
              <a:rPr lang="en-US" altLang="zh-TW" b="1" dirty="0">
                <a:solidFill>
                  <a:srgbClr val="0070C0"/>
                </a:solidFill>
              </a:rPr>
              <a:t>" </a:t>
            </a:r>
            <a:r>
              <a:rPr lang="en-US" altLang="zh-TW" b="1" dirty="0" err="1">
                <a:solidFill>
                  <a:srgbClr val="0070C0"/>
                </a:solidFill>
              </a:rPr>
              <a:t>pos</a:t>
            </a:r>
            <a:r>
              <a:rPr lang="en-US" altLang="zh-TW" b="1" dirty="0">
                <a:solidFill>
                  <a:srgbClr val="0070C0"/>
                </a:solidFill>
              </a:rPr>
              <a:t>= &lt;--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CQP </a:t>
            </a:r>
            <a:r>
              <a:rPr lang="zh-TW" altLang="en-US" dirty="0" smtClean="0"/>
              <a:t>自救二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查詢式分段測試</a:t>
            </a:r>
            <a:endParaRPr lang="en-US" altLang="zh-TW" dirty="0" smtClean="0"/>
          </a:p>
          <a:p>
            <a:pPr lvl="1"/>
            <a:r>
              <a:rPr lang="en-US" altLang="zh-TW" sz="2000" b="1" dirty="0">
                <a:latin typeface="Arial Narrow" panose="020B0606020202030204" pitchFamily="34" charset="0"/>
              </a:rPr>
              <a:t>[word="</a:t>
            </a:r>
            <a:r>
              <a:rPr lang="zh-TW" altLang="en-US" sz="2000" b="1" dirty="0">
                <a:latin typeface="Arial Narrow" panose="020B0606020202030204" pitchFamily="34" charset="0"/>
              </a:rPr>
              <a:t>除了</a:t>
            </a:r>
            <a:r>
              <a:rPr lang="en-US" altLang="zh-TW" sz="2000" b="1" dirty="0">
                <a:latin typeface="Arial Narrow" panose="020B0606020202030204" pitchFamily="34" charset="0"/>
              </a:rPr>
              <a:t>"] []{1,15} [word="</a:t>
            </a:r>
            <a:r>
              <a:rPr lang="zh-TW" altLang="en-US" sz="2000" b="1" dirty="0" smtClean="0">
                <a:latin typeface="Arial Narrow" panose="020B0606020202030204" pitchFamily="34" charset="0"/>
              </a:rPr>
              <a:t>以外</a:t>
            </a:r>
            <a:r>
              <a:rPr lang="en-US" altLang="zh-TW" sz="2000" b="1" dirty="0">
                <a:latin typeface="Arial Narrow" panose="020B0606020202030204" pitchFamily="34" charset="0"/>
              </a:rPr>
              <a:t>"</a:t>
            </a:r>
            <a:r>
              <a:rPr lang="en-US" altLang="zh-TW" sz="2000" b="1" dirty="0" smtClean="0">
                <a:latin typeface="Arial Narrow" panose="020B0606020202030204" pitchFamily="34" charset="0"/>
              </a:rPr>
              <a:t>) </a:t>
            </a:r>
            <a:r>
              <a:rPr lang="en-US" altLang="zh-TW" sz="2000" b="1" dirty="0">
                <a:latin typeface="Arial Narrow" panose="020B0606020202030204" pitchFamily="34" charset="0"/>
              </a:rPr>
              <a:t>[word="</a:t>
            </a:r>
            <a:r>
              <a:rPr lang="zh-TW" altLang="en-US" sz="2000" b="1" dirty="0">
                <a:latin typeface="Arial Narrow" panose="020B0606020202030204" pitchFamily="34" charset="0"/>
              </a:rPr>
              <a:t>，</a:t>
            </a:r>
            <a:r>
              <a:rPr lang="en-US" altLang="zh-TW" sz="2000" b="1" dirty="0">
                <a:latin typeface="Arial Narrow" panose="020B0606020202030204" pitchFamily="34" charset="0"/>
              </a:rPr>
              <a:t>"] [word="[</a:t>
            </a:r>
            <a:r>
              <a:rPr lang="zh-TW" altLang="en-US" sz="2000" b="1" dirty="0">
                <a:latin typeface="Arial Narrow" panose="020B0606020202030204" pitchFamily="34" charset="0"/>
              </a:rPr>
              <a:t>都還也</a:t>
            </a:r>
            <a:r>
              <a:rPr lang="en-US" altLang="zh-TW" sz="2000" b="1" dirty="0" smtClean="0">
                <a:latin typeface="Arial Narrow" panose="020B0606020202030204" pitchFamily="34" charset="0"/>
              </a:rPr>
              <a:t>]"]</a:t>
            </a:r>
          </a:p>
          <a:p>
            <a:pPr lvl="1"/>
            <a:r>
              <a:rPr lang="en-US" altLang="zh-TW" b="1" dirty="0">
                <a:latin typeface="Arial Narrow" panose="020B0606020202030204" pitchFamily="34" charset="0"/>
              </a:rPr>
              <a:t>[word="</a:t>
            </a:r>
            <a:r>
              <a:rPr lang="zh-TW" altLang="en-US" b="1" dirty="0">
                <a:latin typeface="Arial Narrow" panose="020B0606020202030204" pitchFamily="34" charset="0"/>
              </a:rPr>
              <a:t>除了</a:t>
            </a:r>
            <a:r>
              <a:rPr lang="en-US" altLang="zh-TW" b="1" dirty="0" smtClean="0">
                <a:latin typeface="Arial Narrow" panose="020B0606020202030204" pitchFamily="34" charset="0"/>
              </a:rPr>
              <a:t>"] </a:t>
            </a:r>
            <a:r>
              <a:rPr lang="en-US" altLang="zh-TW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 OK</a:t>
            </a:r>
            <a:endParaRPr lang="en-US" altLang="zh-TW" dirty="0" smtClean="0"/>
          </a:p>
          <a:p>
            <a:pPr lvl="1"/>
            <a:r>
              <a:rPr lang="en-US" altLang="zh-TW" b="1" dirty="0">
                <a:latin typeface="Arial Narrow" panose="020B0606020202030204" pitchFamily="34" charset="0"/>
              </a:rPr>
              <a:t>[word="</a:t>
            </a:r>
            <a:r>
              <a:rPr lang="zh-TW" altLang="en-US" b="1" dirty="0">
                <a:latin typeface="Arial Narrow" panose="020B0606020202030204" pitchFamily="34" charset="0"/>
              </a:rPr>
              <a:t>除了</a:t>
            </a:r>
            <a:r>
              <a:rPr lang="en-US" altLang="zh-TW" b="1" dirty="0">
                <a:latin typeface="Arial Narrow" panose="020B0606020202030204" pitchFamily="34" charset="0"/>
              </a:rPr>
              <a:t>"] []{1,15</a:t>
            </a:r>
            <a:r>
              <a:rPr lang="en-US" altLang="zh-TW" b="1" dirty="0" smtClean="0">
                <a:latin typeface="Arial Narrow" panose="020B0606020202030204" pitchFamily="34" charset="0"/>
              </a:rPr>
              <a:t>} </a:t>
            </a:r>
            <a:r>
              <a:rPr lang="en-US" altLang="zh-TW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 OK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  <a:latin typeface="Arial Narrow" panose="020B0606020202030204" pitchFamily="34" charset="0"/>
              </a:rPr>
              <a:t>[word="</a:t>
            </a:r>
            <a:r>
              <a:rPr lang="zh-TW" alt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除了</a:t>
            </a:r>
            <a:r>
              <a:rPr lang="en-US" altLang="zh-TW" b="1" dirty="0">
                <a:solidFill>
                  <a:srgbClr val="FF0000"/>
                </a:solidFill>
                <a:latin typeface="Arial Narrow" panose="020B0606020202030204" pitchFamily="34" charset="0"/>
              </a:rPr>
              <a:t>"] []{1,15} [word="</a:t>
            </a:r>
            <a:r>
              <a:rPr lang="zh-TW" alt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以外</a:t>
            </a:r>
            <a:r>
              <a:rPr lang="en-US" altLang="zh-TW" b="1" dirty="0">
                <a:solidFill>
                  <a:srgbClr val="FF0000"/>
                </a:solidFill>
                <a:latin typeface="Arial Narrow" panose="020B0606020202030204" pitchFamily="34" charset="0"/>
              </a:rPr>
              <a:t>"</a:t>
            </a:r>
            <a:r>
              <a:rPr lang="en-US" altLang="zh-TW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n-US" altLang="zh-TW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 Error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  <a:latin typeface="Arial Narrow" panose="020B0606020202030204" pitchFamily="34" charset="0"/>
              </a:rPr>
              <a:t>[word="</a:t>
            </a:r>
            <a:r>
              <a:rPr lang="zh-TW" alt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以外</a:t>
            </a:r>
            <a:r>
              <a:rPr lang="en-US" altLang="zh-TW" b="1" dirty="0">
                <a:solidFill>
                  <a:srgbClr val="FF0000"/>
                </a:solidFill>
                <a:latin typeface="Arial Narrow" panose="020B0606020202030204" pitchFamily="34" charset="0"/>
              </a:rPr>
              <a:t>"</a:t>
            </a:r>
            <a:r>
              <a:rPr lang="en-US" altLang="zh-TW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n-US" altLang="zh-TW" b="1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 Error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25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CQP: corpus query processor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CWB(</a:t>
            </a:r>
            <a:r>
              <a:rPr lang="en-US" altLang="zh-TW" dirty="0"/>
              <a:t>The IMS Open Corpus </a:t>
            </a:r>
            <a:r>
              <a:rPr lang="en-US" altLang="zh-TW" dirty="0" smtClean="0"/>
              <a:t>Workbench, 1990):</a:t>
            </a:r>
          </a:p>
          <a:p>
            <a:pPr lvl="1"/>
            <a:r>
              <a:rPr lang="zh-TW" altLang="en-US" dirty="0" smtClean="0"/>
              <a:t>德國斯</a:t>
            </a:r>
            <a:r>
              <a:rPr lang="zh-TW" altLang="en-US" dirty="0"/>
              <a:t>圖加特</a:t>
            </a:r>
            <a:r>
              <a:rPr lang="zh-TW" altLang="en-US" dirty="0" smtClean="0"/>
              <a:t>大學</a:t>
            </a:r>
            <a:endParaRPr lang="en-US" altLang="zh-TW" dirty="0" smtClean="0"/>
          </a:p>
          <a:p>
            <a:pPr lvl="1"/>
            <a:r>
              <a:rPr lang="zh-TW" altLang="en-US" dirty="0"/>
              <a:t>自然語言處理研究所</a:t>
            </a:r>
            <a:r>
              <a:rPr lang="en-US" altLang="zh-TW" dirty="0"/>
              <a:t>(IMS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語料庫管理工具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語料庫查詢引擎</a:t>
            </a:r>
            <a:r>
              <a:rPr lang="en-US" altLang="zh-TW" dirty="0" smtClean="0"/>
              <a:t>(CQP)</a:t>
            </a:r>
          </a:p>
          <a:p>
            <a:pPr lvl="2"/>
            <a:r>
              <a:rPr lang="en-US" altLang="zh-TW" dirty="0" smtClean="0"/>
              <a:t>[</a:t>
            </a:r>
            <a:r>
              <a:rPr lang="en-US" altLang="zh-TW" dirty="0"/>
              <a:t>word="chair.*" &amp; </a:t>
            </a:r>
            <a:r>
              <a:rPr lang="en-US" altLang="zh-TW" dirty="0" err="1"/>
              <a:t>pos</a:t>
            </a:r>
            <a:r>
              <a:rPr lang="en-US" altLang="zh-TW" dirty="0"/>
              <a:t>!="N.*"]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26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</a:t>
            </a:r>
            <a:r>
              <a:rPr lang="zh-TW" altLang="en-US" dirty="0" smtClean="0"/>
              <a:t>、例句編輯系統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88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例句編輯系統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找出例句中太難的詞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取代成難度較低的詞</a:t>
            </a:r>
            <a:endParaRPr lang="en-US" altLang="zh-TW" dirty="0" smtClean="0"/>
          </a:p>
          <a:p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工具 </a:t>
            </a:r>
            <a:endParaRPr lang="en-US" altLang="zh-TW" dirty="0" smtClean="0"/>
          </a:p>
          <a:p>
            <a:pPr lvl="2"/>
            <a:r>
              <a:rPr lang="zh-TW" altLang="en-US" dirty="0"/>
              <a:t>例句編輯系統：</a:t>
            </a:r>
            <a:r>
              <a:rPr lang="en-US" altLang="zh-TW" dirty="0" smtClean="0"/>
              <a:t>https://coct.naer.edu.tw/sentedit</a:t>
            </a:r>
          </a:p>
          <a:p>
            <a:pPr lvl="2"/>
            <a:r>
              <a:rPr lang="zh-TW" altLang="en-US" dirty="0" smtClean="0"/>
              <a:t>語義場關聯詞查詢：</a:t>
            </a:r>
            <a:r>
              <a:rPr lang="en-US" altLang="zh-TW" dirty="0" smtClean="0"/>
              <a:t>https://coct.naer.edu.tw/word2vec</a:t>
            </a:r>
          </a:p>
        </p:txBody>
      </p:sp>
    </p:spTree>
    <p:extLst>
      <p:ext uri="{BB962C8B-B14F-4D97-AF65-F5344CB8AC3E}">
        <p14:creationId xmlns:p14="http://schemas.microsoft.com/office/powerpoint/2010/main" val="1151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4" y="1412588"/>
            <a:ext cx="4940778" cy="53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國教院例句編輯輔助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123728" y="1265403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1975802" y="1622618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3131840" y="1245387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2983914" y="1602602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2343500" y="5733256"/>
            <a:ext cx="439544" cy="461666"/>
            <a:chOff x="2321273" y="2313484"/>
            <a:chExt cx="439544" cy="461666"/>
          </a:xfrm>
        </p:grpSpPr>
        <p:sp>
          <p:nvSpPr>
            <p:cNvPr id="14" name="橢圓 13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6" name="直線單箭頭接點 15"/>
          <p:cNvCxnSpPr>
            <a:stCxn id="14" idx="3"/>
          </p:cNvCxnSpPr>
          <p:nvPr/>
        </p:nvCxnSpPr>
        <p:spPr>
          <a:xfrm flipH="1">
            <a:off x="2195574" y="6090471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5286342" y="1988840"/>
            <a:ext cx="439544" cy="461666"/>
            <a:chOff x="2321273" y="2313484"/>
            <a:chExt cx="439544" cy="461666"/>
          </a:xfrm>
        </p:grpSpPr>
        <p:sp>
          <p:nvSpPr>
            <p:cNvPr id="18" name="橢圓 17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0" name="直線單箭頭接點 19"/>
          <p:cNvCxnSpPr>
            <a:stCxn id="18" idx="3"/>
          </p:cNvCxnSpPr>
          <p:nvPr/>
        </p:nvCxnSpPr>
        <p:spPr>
          <a:xfrm flipH="1">
            <a:off x="5138416" y="2346055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詞彙分級標記</a:t>
            </a:r>
            <a:endParaRPr lang="zh-TW" alt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6292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19" y="2204864"/>
            <a:ext cx="2914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6" y="1412776"/>
            <a:ext cx="7924931" cy="52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語義場關聯詞查詢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833622" y="1627299"/>
            <a:ext cx="439544" cy="418503"/>
            <a:chOff x="2321273" y="2313484"/>
            <a:chExt cx="439544" cy="418503"/>
          </a:xfrm>
        </p:grpSpPr>
        <p:sp>
          <p:nvSpPr>
            <p:cNvPr id="11" name="橢圓 10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3" name="直線單箭頭接點 12"/>
          <p:cNvCxnSpPr>
            <a:stCxn id="11" idx="3"/>
          </p:cNvCxnSpPr>
          <p:nvPr/>
        </p:nvCxnSpPr>
        <p:spPr>
          <a:xfrm flipH="1">
            <a:off x="1685696" y="1984514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1708512" y="3220155"/>
            <a:ext cx="439544" cy="461666"/>
            <a:chOff x="2321273" y="2313484"/>
            <a:chExt cx="439544" cy="461666"/>
          </a:xfrm>
        </p:grpSpPr>
        <p:sp>
          <p:nvSpPr>
            <p:cNvPr id="15" name="橢圓 14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7" name="直線單箭頭接點 16"/>
          <p:cNvCxnSpPr>
            <a:stCxn id="15" idx="3"/>
          </p:cNvCxnSpPr>
          <p:nvPr/>
        </p:nvCxnSpPr>
        <p:spPr>
          <a:xfrm flipH="1">
            <a:off x="1560586" y="357737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833622" y="4218345"/>
            <a:ext cx="439544" cy="461666"/>
            <a:chOff x="2321273" y="2313484"/>
            <a:chExt cx="439544" cy="461666"/>
          </a:xfrm>
        </p:grpSpPr>
        <p:sp>
          <p:nvSpPr>
            <p:cNvPr id="19" name="橢圓 18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1" name="直線單箭頭接點 20"/>
          <p:cNvCxnSpPr>
            <a:stCxn id="19" idx="3"/>
          </p:cNvCxnSpPr>
          <p:nvPr/>
        </p:nvCxnSpPr>
        <p:spPr>
          <a:xfrm flipH="1">
            <a:off x="1685696" y="457556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3624317" y="2420888"/>
            <a:ext cx="439544" cy="461666"/>
            <a:chOff x="2321273" y="2313484"/>
            <a:chExt cx="439544" cy="461666"/>
          </a:xfrm>
        </p:grpSpPr>
        <p:sp>
          <p:nvSpPr>
            <p:cNvPr id="23" name="橢圓 22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5" name="直線單箭頭接點 24"/>
          <p:cNvCxnSpPr>
            <a:stCxn id="23" idx="3"/>
          </p:cNvCxnSpPr>
          <p:nvPr/>
        </p:nvCxnSpPr>
        <p:spPr>
          <a:xfrm flipH="1">
            <a:off x="3476391" y="2778103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肆、</a:t>
            </a:r>
            <a:r>
              <a:rPr lang="zh-TW" altLang="en-US" dirty="0"/>
              <a:t>華英雙語索引典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85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615" y="1"/>
            <a:ext cx="7886700" cy="986118"/>
          </a:xfrm>
        </p:spPr>
        <p:txBody>
          <a:bodyPr/>
          <a:lstStyle/>
          <a:p>
            <a:r>
              <a:rPr lang="zh-TW" altLang="en-US" dirty="0"/>
              <a:t>國教院華英雙語索引典系統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3" y="1123016"/>
            <a:ext cx="7698627" cy="543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824753" y="1891552"/>
            <a:ext cx="6033247" cy="481404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482215" y="1959429"/>
            <a:ext cx="2150795" cy="20620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482215" y="3651379"/>
            <a:ext cx="2269899" cy="305421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直線圖說文字 2 4"/>
          <p:cNvSpPr/>
          <p:nvPr/>
        </p:nvSpPr>
        <p:spPr>
          <a:xfrm>
            <a:off x="2995237" y="914399"/>
            <a:ext cx="2070847" cy="869577"/>
          </a:xfrm>
          <a:prstGeom prst="borderCallout2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雙語例句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975412" y="914398"/>
            <a:ext cx="2384612" cy="8695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747"/>
              <a:gd name="adj6" fmla="val -32814"/>
            </a:avLst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自動對應翻譯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3639671" y="2644586"/>
            <a:ext cx="2775601" cy="8695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747"/>
              <a:gd name="adj6" fmla="val -32814"/>
            </a:avLst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自動抽取搭配詞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826" y="161366"/>
            <a:ext cx="7886700" cy="1021976"/>
          </a:xfrm>
        </p:spPr>
        <p:txBody>
          <a:bodyPr/>
          <a:lstStyle/>
          <a:p>
            <a:r>
              <a:rPr lang="zh-TW" altLang="en-US" dirty="0"/>
              <a:t>雙語索引</a:t>
            </a:r>
            <a:r>
              <a:rPr lang="zh-TW" altLang="en-US" dirty="0" smtClean="0"/>
              <a:t>典</a:t>
            </a:r>
            <a:r>
              <a:rPr lang="zh-TW" altLang="en-US" dirty="0"/>
              <a:t>：</a:t>
            </a:r>
            <a:r>
              <a:rPr lang="zh-TW" altLang="en-US" dirty="0" smtClean="0"/>
              <a:t>輔助寫作</a:t>
            </a:r>
            <a:r>
              <a:rPr lang="zh-TW" altLang="en-US" dirty="0"/>
              <a:t>教學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145741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3683746" y="1600994"/>
          <a:ext cx="4501030" cy="410718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272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自動對應翻譯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對應頻率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(269)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(139)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(107)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(93)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improvements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(57)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better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upgrading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reduce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 (7)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81318" y="3003176"/>
            <a:ext cx="15777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改善</a:t>
            </a:r>
            <a:r>
              <a:rPr lang="zh-TW" altLang="en-US" sz="3200" b="1" dirty="0" smtClean="0">
                <a:solidFill>
                  <a:srgbClr val="00007A"/>
                </a:solidFill>
              </a:rPr>
              <a:t> 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2259106" y="1999129"/>
            <a:ext cx="1389529" cy="100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259106" y="3917576"/>
            <a:ext cx="1389529" cy="178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7262" y="132043"/>
            <a:ext cx="7886700" cy="1096121"/>
          </a:xfrm>
        </p:spPr>
        <p:txBody>
          <a:bodyPr/>
          <a:lstStyle/>
          <a:p>
            <a:r>
              <a:rPr lang="zh-TW" altLang="en-US" dirty="0"/>
              <a:t>雙語索引典：輔助寫作教學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704477" y="1331829"/>
          <a:ext cx="2809688" cy="4933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改善 </a:t>
                      </a:r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Vt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ADV~]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大為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大幅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有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限期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C~]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以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N~]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情況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 err="1">
                          <a:solidFill>
                            <a:srgbClr val="5033FD"/>
                          </a:solidFill>
                          <a:effectLst/>
                        </a:rPr>
                        <a:t>Vt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致力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設法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500283" y="1250763"/>
          <a:ext cx="2782794" cy="261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改善 </a:t>
                      </a:r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en-US" altLang="zh-TW" sz="2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Vt</a:t>
                      </a:r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] </a:t>
                      </a:r>
                      <a:endParaRPr lang="en-US" altLang="zh-TW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[~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N]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生活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環境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體質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品質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交通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511721" y="1311409"/>
            <a:ext cx="2150795" cy="4546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99247" y="1766047"/>
            <a:ext cx="2796988" cy="17929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842682" y="5163672"/>
            <a:ext cx="2796988" cy="120127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7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雙語索引典：輔助寫作教學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8650" y="1613647"/>
            <a:ext cx="7886700" cy="456331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大幅 改善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en-US" altLang="zh-TW" dirty="0"/>
              <a:t>Visa Requirements for Indonesia and Malaysia </a:t>
            </a:r>
            <a:r>
              <a:rPr lang="en-US" altLang="zh-TW" b="1" dirty="0">
                <a:solidFill>
                  <a:srgbClr val="5033FD"/>
                </a:solidFill>
              </a:rPr>
              <a:t>Greatly</a:t>
            </a:r>
            <a:r>
              <a:rPr lang="en-US" altLang="zh-TW" dirty="0">
                <a:solidFill>
                  <a:srgbClr val="5033FD"/>
                </a:solidFill>
              </a:rPr>
              <a:t> </a:t>
            </a:r>
            <a:r>
              <a:rPr lang="en-US" altLang="zh-TW" b="1" dirty="0" smtClean="0">
                <a:solidFill>
                  <a:srgbClr val="5033FD"/>
                </a:solidFill>
              </a:rPr>
              <a:t>Improved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申辦 印 馬 簽證 已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err="1"/>
              <a:t>Kuo</a:t>
            </a:r>
            <a:r>
              <a:rPr lang="en-US" altLang="zh-TW" dirty="0"/>
              <a:t> says that farmers ' insurance has </a:t>
            </a:r>
            <a:r>
              <a:rPr lang="en-US" altLang="zh-TW" b="1" dirty="0">
                <a:solidFill>
                  <a:srgbClr val="5033FD"/>
                </a:solidFill>
              </a:rPr>
              <a:t>led to a great</a:t>
            </a:r>
            <a:r>
              <a:rPr lang="en-US" altLang="zh-TW" dirty="0">
                <a:solidFill>
                  <a:srgbClr val="5033FD"/>
                </a:solidFill>
              </a:rPr>
              <a:t> </a:t>
            </a:r>
            <a:r>
              <a:rPr lang="en-US" altLang="zh-TW" b="1" dirty="0">
                <a:solidFill>
                  <a:srgbClr val="5033FD"/>
                </a:solidFill>
              </a:rPr>
              <a:t>improvement</a:t>
            </a:r>
            <a:r>
              <a:rPr lang="en-US" altLang="zh-TW" dirty="0"/>
              <a:t> in medical habits in the countryside .</a:t>
            </a:r>
            <a:br>
              <a:rPr lang="en-US" altLang="zh-TW" dirty="0"/>
            </a:br>
            <a:r>
              <a:rPr lang="zh-TW" altLang="en-US" dirty="0" smtClean="0"/>
              <a:t>他 說 ： 農保 開辦 後 ，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dirty="0" smtClean="0"/>
              <a:t> 了 偏遠 地區 農民 的 醫療 習慣 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Confirming these assertions is the survey sponsored by Time magazine , aimed at European CEOs , which found that the ROC product quality image had </a:t>
            </a:r>
            <a:r>
              <a:rPr lang="en-US" altLang="zh-TW" b="1" dirty="0" smtClean="0">
                <a:solidFill>
                  <a:srgbClr val="5033FD"/>
                </a:solidFill>
              </a:rPr>
              <a:t>greatly improved</a:t>
            </a:r>
            <a:r>
              <a:rPr lang="en-US" altLang="zh-TW" dirty="0" smtClean="0"/>
              <a:t> .</a:t>
            </a:r>
            <a:br>
              <a:rPr lang="en-US" altLang="zh-TW" dirty="0" smtClean="0"/>
            </a:br>
            <a:r>
              <a:rPr lang="zh-TW" altLang="en-US" dirty="0" smtClean="0"/>
              <a:t>值得 肯定 的 是 ， 美國 時代 雜誌 針對 歐洲 高階 主管 所 作 的 調查 發現 ， 台灣 產品 的 形象 已 有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dirty="0" smtClean="0"/>
              <a:t> 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94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選單</a:t>
            </a:r>
            <a:r>
              <a:rPr lang="zh-TW" altLang="en-US" dirty="0"/>
              <a:t>式</a:t>
            </a:r>
            <a:r>
              <a:rPr lang="zh-TW" altLang="en-US" dirty="0" smtClean="0"/>
              <a:t>檢索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53400" cy="1658888"/>
          </a:xfrm>
        </p:spPr>
        <p:txBody>
          <a:bodyPr/>
          <a:lstStyle/>
          <a:p>
            <a:r>
              <a:rPr lang="en-US" altLang="zh-TW" dirty="0" smtClean="0"/>
              <a:t>CQP</a:t>
            </a:r>
          </a:p>
          <a:p>
            <a:pPr lvl="1"/>
            <a:r>
              <a:rPr lang="en-US" altLang="zh-TW" dirty="0" smtClean="0"/>
              <a:t>[</a:t>
            </a:r>
            <a:r>
              <a:rPr lang="en-US" altLang="zh-TW" dirty="0"/>
              <a:t>word="</a:t>
            </a:r>
            <a:r>
              <a:rPr lang="zh-TW" altLang="en-US" dirty="0"/>
              <a:t>感染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="VJ"]</a:t>
            </a: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8685"/>
            <a:ext cx="8966721" cy="22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515576" y="3068960"/>
            <a:ext cx="8153400" cy="1658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選單式檢索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345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9227"/>
          </a:xfrm>
        </p:spPr>
        <p:txBody>
          <a:bodyPr/>
          <a:lstStyle/>
          <a:p>
            <a:r>
              <a:rPr lang="zh-TW" altLang="en-US" b="1" dirty="0"/>
              <a:t>雙語索引典：輔助寫作教學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612"/>
            <a:ext cx="7886700" cy="4554351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/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b="1" dirty="0" smtClean="0"/>
              <a:t>」</a:t>
            </a:r>
            <a:endParaRPr lang="en-US" altLang="zh-TW" b="1" dirty="0" smtClean="0"/>
          </a:p>
          <a:p>
            <a:pPr lvl="1"/>
            <a:r>
              <a:rPr lang="en-US" altLang="zh-TW" dirty="0"/>
              <a:t>We have to </a:t>
            </a:r>
            <a:r>
              <a:rPr lang="en-US" altLang="zh-TW" b="1" dirty="0">
                <a:solidFill>
                  <a:srgbClr val="5033FD"/>
                </a:solidFill>
              </a:rPr>
              <a:t>come up with ways to improve</a:t>
            </a:r>
            <a:r>
              <a:rPr lang="en-US" altLang="zh-TW" dirty="0"/>
              <a:t> all these .</a:t>
            </a:r>
            <a:br>
              <a:rPr lang="en-US" altLang="zh-TW" dirty="0"/>
            </a:br>
            <a:r>
              <a:rPr lang="zh-TW" altLang="en-US" dirty="0"/>
              <a:t>這些 都 亟需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We can 't avoid them for this reason ; we should </a:t>
            </a:r>
            <a:r>
              <a:rPr lang="en-US" altLang="zh-TW" b="1" dirty="0">
                <a:solidFill>
                  <a:srgbClr val="5033FD"/>
                </a:solidFill>
              </a:rPr>
              <a:t>find a way to improve</a:t>
            </a:r>
            <a:r>
              <a:rPr lang="en-US" altLang="zh-TW" dirty="0"/>
              <a:t> election practices . "</a:t>
            </a:r>
            <a:br>
              <a:rPr lang="en-US" altLang="zh-TW" dirty="0"/>
            </a:br>
            <a:r>
              <a:rPr lang="zh-TW" altLang="en-US" dirty="0"/>
              <a:t>顯然 我們 不能 因 這 個 理由 而 逃避 ， 而是 應該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/>
              <a:t> 去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選舉 風氣 。 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he </a:t>
            </a:r>
            <a:r>
              <a:rPr lang="en-US" altLang="zh-TW" dirty="0"/>
              <a:t>really wished he could</a:t>
            </a:r>
            <a:r>
              <a:rPr lang="en-US" altLang="zh-TW" b="1" dirty="0"/>
              <a:t> </a:t>
            </a:r>
            <a:r>
              <a:rPr lang="en-US" altLang="zh-TW" b="1" dirty="0">
                <a:solidFill>
                  <a:srgbClr val="5033FD"/>
                </a:solidFill>
              </a:rPr>
              <a:t>find a way to improve</a:t>
            </a:r>
            <a:r>
              <a:rPr lang="en-US" altLang="zh-TW" dirty="0"/>
              <a:t> the lives of those on the farms .</a:t>
            </a:r>
            <a:br>
              <a:rPr lang="en-US" altLang="zh-TW" dirty="0"/>
            </a:br>
            <a:r>
              <a:rPr lang="zh-TW" altLang="en-US" dirty="0" smtClean="0"/>
              <a:t>真 </a:t>
            </a:r>
            <a:r>
              <a:rPr lang="zh-TW" altLang="en-US" dirty="0"/>
              <a:t>希望 將來 能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農民 生活 。</a:t>
            </a:r>
          </a:p>
        </p:txBody>
      </p:sp>
    </p:spTree>
    <p:extLst>
      <p:ext uri="{BB962C8B-B14F-4D97-AF65-F5344CB8AC3E}">
        <p14:creationId xmlns:p14="http://schemas.microsoft.com/office/powerpoint/2010/main" val="41094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ree person riding skateboards downhill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請用雙</a:t>
            </a:r>
            <a:r>
              <a:rPr lang="zh-TW" altLang="en-US" dirty="0"/>
              <a:t>語索引典</a:t>
            </a:r>
            <a:r>
              <a:rPr lang="zh-TW" altLang="en-US" dirty="0" smtClean="0"/>
              <a:t>系統</a:t>
            </a:r>
            <a:r>
              <a:rPr lang="zh-TW" altLang="en-US" dirty="0"/>
              <a:t>觀察「調查」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A. </a:t>
            </a:r>
            <a:r>
              <a:rPr lang="zh-TW" altLang="en-US" dirty="0" smtClean="0"/>
              <a:t>觀察例句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B. </a:t>
            </a:r>
            <a:r>
              <a:rPr lang="zh-TW" altLang="en-US" dirty="0" smtClean="0"/>
              <a:t>觀察自動對應翻譯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C. </a:t>
            </a:r>
            <a:r>
              <a:rPr lang="zh-TW" altLang="en-US" dirty="0" smtClean="0"/>
              <a:t>觀察自動抽取搭配詞</a:t>
            </a:r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請觀察</a:t>
            </a:r>
            <a:r>
              <a:rPr lang="zh-TW" altLang="en-US" dirty="0"/>
              <a:t>「調查</a:t>
            </a:r>
            <a:r>
              <a:rPr lang="zh-TW" altLang="en-US" dirty="0" smtClean="0"/>
              <a:t>」與常用搭配的翻譯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</a:t>
            </a:r>
            <a:r>
              <a:rPr lang="zh-TW" altLang="en-US" dirty="0"/>
              <a:t>田野 </a:t>
            </a:r>
            <a:r>
              <a:rPr lang="zh-TW" altLang="en-US" dirty="0" smtClean="0"/>
              <a:t>調查、調查  顯示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48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雙語索引</a:t>
            </a:r>
            <a:r>
              <a:rPr lang="zh-TW" altLang="en-US" dirty="0" smtClean="0"/>
              <a:t>典的限制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 smtClean="0"/>
              <a:t>句對應、詞對應、自動對應翻譯、搭配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都是 </a:t>
            </a:r>
            <a:r>
              <a:rPr lang="en-US" altLang="zh-TW" dirty="0" smtClean="0"/>
              <a:t>NLP </a:t>
            </a:r>
            <a:r>
              <a:rPr lang="zh-TW" altLang="en-US" dirty="0" smtClean="0"/>
              <a:t>技術自動產生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無法達到百分之百正確率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使用者必須自行判斷正確性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93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</a:rPr>
              <a:t>伍</a:t>
            </a:r>
            <a:r>
              <a:rPr lang="zh-TW" altLang="en-US" b="1" dirty="0" smtClean="0">
                <a:solidFill>
                  <a:schemeClr val="bg1"/>
                </a:solidFill>
              </a:rPr>
              <a:t>、子語料庫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en-US" altLang="zh-TW" b="1" dirty="0" err="1" smtClean="0">
                <a:solidFill>
                  <a:schemeClr val="bg1"/>
                </a:solidFill>
              </a:rPr>
              <a:t>subcorpus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63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子語料庫的用途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觀察領域語言</a:t>
            </a:r>
            <a:r>
              <a:rPr lang="zh-TW" altLang="en-US" dirty="0" smtClean="0"/>
              <a:t>現象</a:t>
            </a:r>
            <a:endParaRPr lang="en-US" altLang="zh-TW" dirty="0" smtClean="0"/>
          </a:p>
          <a:p>
            <a:r>
              <a:rPr lang="zh-TW" altLang="en-US" dirty="0" smtClean="0"/>
              <a:t>取得</a:t>
            </a:r>
            <a:r>
              <a:rPr lang="zh-TW" altLang="en-US" dirty="0"/>
              <a:t>領域</a:t>
            </a:r>
            <a:r>
              <a:rPr lang="zh-TW" altLang="en-US" dirty="0" smtClean="0"/>
              <a:t>詞表</a:t>
            </a:r>
            <a:endParaRPr lang="en-US" altLang="zh-TW" dirty="0" smtClean="0"/>
          </a:p>
          <a:p>
            <a:r>
              <a:rPr lang="zh-TW" altLang="en-US" dirty="0" smtClean="0"/>
              <a:t>比較領域用語差異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41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建立子語料庫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8380"/>
            <a:ext cx="2371725" cy="44577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37" y="1600200"/>
            <a:ext cx="62674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0"/>
            <a:ext cx="9162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3" y="-23813"/>
            <a:ext cx="9152583" cy="6882018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H="1">
            <a:off x="5508104" y="2780928"/>
            <a:ext cx="504056" cy="56294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5508104" y="4941168"/>
            <a:ext cx="504056" cy="56294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4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8" y="404664"/>
            <a:ext cx="8964786" cy="6119441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4932040" y="3140969"/>
            <a:ext cx="1584176" cy="338313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8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檢索語言的缺點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學習曲線陡峭</a:t>
            </a:r>
            <a:endParaRPr lang="en-US" altLang="zh-TW" dirty="0" smtClean="0"/>
          </a:p>
          <a:p>
            <a:pPr lvl="1"/>
            <a:r>
              <a:rPr lang="zh-TW" altLang="en-US" dirty="0"/>
              <a:t>要</a:t>
            </a:r>
            <a:r>
              <a:rPr lang="zh-TW" altLang="en-US" dirty="0" smtClean="0"/>
              <a:t>記住指令格式</a:t>
            </a:r>
            <a:endParaRPr lang="en-US" altLang="zh-TW" dirty="0" smtClean="0"/>
          </a:p>
          <a:p>
            <a:pPr lvl="1"/>
            <a:r>
              <a:rPr lang="zh-TW" altLang="en-US" dirty="0"/>
              <a:t>要</a:t>
            </a:r>
            <a:r>
              <a:rPr lang="zh-TW" altLang="en-US" dirty="0" smtClean="0"/>
              <a:t>記住詞性記號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打錯符號無法執行</a:t>
            </a:r>
            <a:endParaRPr lang="en-US" altLang="zh-TW" dirty="0" smtClean="0"/>
          </a:p>
          <a:p>
            <a:r>
              <a:rPr lang="zh-TW" altLang="en-US" dirty="0" smtClean="0"/>
              <a:t>功能無法</a:t>
            </a:r>
            <a:r>
              <a:rPr lang="zh-TW" altLang="en-US" dirty="0"/>
              <a:t>依賴</a:t>
            </a:r>
            <a:r>
              <a:rPr lang="zh-TW" altLang="en-US" dirty="0" smtClean="0"/>
              <a:t>選單</a:t>
            </a:r>
            <a:endParaRPr lang="en-US" altLang="zh-TW" dirty="0" smtClean="0"/>
          </a:p>
          <a:p>
            <a:pPr lvl="1"/>
            <a:r>
              <a:rPr lang="zh-TW" altLang="en-US" dirty="0"/>
              <a:t>重疊</a:t>
            </a:r>
            <a:r>
              <a:rPr lang="zh-TW" altLang="en-US" dirty="0" smtClean="0"/>
              <a:t>詞 </a:t>
            </a:r>
            <a:r>
              <a:rPr lang="en-US" altLang="zh-TW" dirty="0" smtClean="0"/>
              <a:t>AABB</a:t>
            </a:r>
            <a:r>
              <a:rPr lang="en-US" altLang="zh-TW" dirty="0"/>
              <a:t>, AAB, ABB, ABAB, AA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82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用途一：子語料庫查詢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7376"/>
            <a:ext cx="8442520" cy="55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用途二：下載領域詞表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19200"/>
            <a:ext cx="72008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用途三：領域關鍵詞抽取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43" y="1165177"/>
            <a:ext cx="82962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陸</a:t>
            </a:r>
            <a:r>
              <a:rPr lang="zh-TW" altLang="en-US" dirty="0" smtClean="0"/>
              <a:t>、</a:t>
            </a:r>
            <a:r>
              <a:rPr lang="zh-TW" altLang="en-US" dirty="0"/>
              <a:t>關鍵詞抽取</a:t>
            </a:r>
          </a:p>
        </p:txBody>
      </p:sp>
    </p:spTree>
    <p:extLst>
      <p:ext uri="{BB962C8B-B14F-4D97-AF65-F5344CB8AC3E}">
        <p14:creationId xmlns:p14="http://schemas.microsoft.com/office/powerpoint/2010/main" val="10450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詞頻 </a:t>
            </a:r>
            <a:r>
              <a:rPr lang="en-US" altLang="zh-TW" dirty="0"/>
              <a:t>vs. </a:t>
            </a:r>
            <a:r>
              <a:rPr lang="zh-TW" altLang="en-US" dirty="0"/>
              <a:t>每百萬詞頻率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9" y="1667929"/>
            <a:ext cx="4019214" cy="4495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02" y="1982105"/>
            <a:ext cx="4699220" cy="41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詞頻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每百萬詞頻率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何謂「每百萬</a:t>
            </a:r>
            <a:r>
              <a:rPr lang="zh-TW" altLang="en-US" dirty="0"/>
              <a:t>詞</a:t>
            </a:r>
            <a:r>
              <a:rPr lang="zh-TW" altLang="en-US" dirty="0" smtClean="0"/>
              <a:t>頻率」</a:t>
            </a:r>
            <a:r>
              <a:rPr lang="en-US" altLang="zh-TW" dirty="0" smtClean="0"/>
              <a:t>(instances per million words)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隨機抽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百萬個次，「觀察」被抽出 </a:t>
            </a:r>
            <a:r>
              <a:rPr lang="en-US" altLang="zh-TW" dirty="0" smtClean="0"/>
              <a:t>133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計算公式：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詞頻</a:t>
            </a:r>
            <a:r>
              <a:rPr lang="en-US" altLang="zh-TW" dirty="0" smtClean="0"/>
              <a:t>/</a:t>
            </a:r>
            <a:r>
              <a:rPr lang="zh-TW" altLang="en-US" dirty="0" smtClean="0"/>
              <a:t>語料庫總詞頻</a:t>
            </a:r>
            <a:r>
              <a:rPr lang="en-US" altLang="zh-TW" dirty="0" smtClean="0"/>
              <a:t>x1,000,000</a:t>
            </a:r>
          </a:p>
          <a:p>
            <a:pPr lvl="2"/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「觀察」出現 </a:t>
            </a:r>
            <a:r>
              <a:rPr lang="en-US" altLang="zh-TW" dirty="0" smtClean="0"/>
              <a:t>1,500</a:t>
            </a:r>
          </a:p>
          <a:p>
            <a:pPr lvl="3"/>
            <a:r>
              <a:rPr lang="zh-TW" altLang="en-US" dirty="0" smtClean="0"/>
              <a:t>語料庫共 </a:t>
            </a:r>
            <a:r>
              <a:rPr lang="en-US" altLang="zh-TW" dirty="0" smtClean="0"/>
              <a:t>11,245,627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每百萬詞頻率</a:t>
            </a:r>
            <a:r>
              <a:rPr lang="en-US" altLang="zh-TW" dirty="0" smtClean="0"/>
              <a:t>= 1,500/11,245,627 * 1,000,000</a:t>
            </a:r>
          </a:p>
          <a:p>
            <a:r>
              <a:rPr lang="zh-TW" altLang="en-US" dirty="0"/>
              <a:t>「每百萬詞頻率</a:t>
            </a:r>
            <a:r>
              <a:rPr lang="zh-TW" altLang="en-US" dirty="0" smtClean="0"/>
              <a:t>」做什麼用？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「乒乓球」的出現頻率</a:t>
            </a:r>
            <a:endParaRPr lang="en-US" altLang="zh-TW" dirty="0" smtClean="0"/>
          </a:p>
          <a:p>
            <a:pPr lvl="2"/>
            <a:r>
              <a:rPr lang="zh-TW" altLang="en-US" dirty="0"/>
              <a:t>書面語</a:t>
            </a:r>
            <a:r>
              <a:rPr lang="zh-TW" altLang="en-US" dirty="0" smtClean="0"/>
              <a:t>： </a:t>
            </a:r>
            <a:r>
              <a:rPr lang="en-US" altLang="zh-TW" dirty="0" smtClean="0"/>
              <a:t>349</a:t>
            </a:r>
          </a:p>
          <a:p>
            <a:pPr lvl="2"/>
            <a:r>
              <a:rPr lang="zh-TW" altLang="en-US" dirty="0"/>
              <a:t>口語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50 </a:t>
            </a: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語料庫大小無關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只和語料庫性質有關</a:t>
            </a:r>
            <a:endParaRPr lang="en-US" altLang="zh-TW" dirty="0" smtClean="0"/>
          </a:p>
          <a:p>
            <a:pPr lvl="2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51952" y="4756502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1.21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71368" y="5094452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4.27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en-US" altLang="zh-TW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詞頻 </a:t>
            </a:r>
            <a:r>
              <a:rPr lang="en-US" altLang="zh-TW" dirty="0"/>
              <a:t>vs. </a:t>
            </a:r>
            <a:r>
              <a:rPr lang="zh-TW" altLang="en-US" dirty="0"/>
              <a:t>每百萬詞頻率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「覺得」一詞在口語或書面語較常用呢？</a:t>
            </a:r>
            <a:endParaRPr lang="en-US" altLang="zh-TW" dirty="0" smtClean="0"/>
          </a:p>
          <a:p>
            <a:pPr lvl="1"/>
            <a:r>
              <a:rPr lang="zh-TW" altLang="en-US" dirty="0"/>
              <a:t>書面語： </a:t>
            </a:r>
            <a:r>
              <a:rPr lang="en-US" altLang="zh-TW" dirty="0" smtClean="0"/>
              <a:t>163,601</a:t>
            </a:r>
          </a:p>
          <a:p>
            <a:pPr lvl="1"/>
            <a:r>
              <a:rPr lang="zh-TW" altLang="en-US" dirty="0" smtClean="0"/>
              <a:t>口語：</a:t>
            </a:r>
            <a:r>
              <a:rPr lang="en-US" altLang="zh-TW" dirty="0" smtClean="0"/>
              <a:t>33,977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67944" y="2204864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/>
              <a:t>568.91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93072" y="2706216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/>
              <a:t>2,902.18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原理：相對頻率落差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比較語料庫詞頻</a:t>
            </a:r>
            <a:endParaRPr lang="en-US" altLang="zh-TW" dirty="0" smtClean="0"/>
          </a:p>
          <a:p>
            <a:pPr lvl="1"/>
            <a:r>
              <a:rPr lang="zh-TW" altLang="en-US" dirty="0"/>
              <a:t>目標</a:t>
            </a:r>
            <a:r>
              <a:rPr lang="zh-TW" altLang="en-US" dirty="0" smtClean="0"/>
              <a:t>語料庫</a:t>
            </a:r>
            <a:r>
              <a:rPr lang="zh-TW" altLang="en-US" dirty="0" smtClean="0"/>
              <a:t>：商業子語料庫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對照語料庫</a:t>
            </a:r>
            <a:r>
              <a:rPr lang="zh-TW" altLang="en-US" dirty="0" smtClean="0"/>
              <a:t>：平衡</a:t>
            </a:r>
            <a:r>
              <a:rPr lang="zh-TW" altLang="en-US" dirty="0" smtClean="0"/>
              <a:t>語料庫</a:t>
            </a:r>
            <a:endParaRPr lang="en-US" altLang="zh-TW" dirty="0" smtClean="0"/>
          </a:p>
          <a:p>
            <a:r>
              <a:rPr lang="zh-TW" altLang="en-US" dirty="0" smtClean="0"/>
              <a:t>「公司」 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在商業語料庫中 </a:t>
            </a:r>
            <a:r>
              <a:rPr lang="en-US" altLang="zh-TW" dirty="0" smtClean="0">
                <a:solidFill>
                  <a:srgbClr val="0070C0"/>
                </a:solidFill>
              </a:rPr>
              <a:t>6,302 </a:t>
            </a:r>
            <a:r>
              <a:rPr lang="zh-TW" altLang="en-US" dirty="0" smtClean="0">
                <a:solidFill>
                  <a:srgbClr val="0070C0"/>
                </a:solidFill>
              </a:rPr>
              <a:t>次</a:t>
            </a:r>
            <a:r>
              <a:rPr lang="en-US" altLang="zh-TW" dirty="0" smtClean="0">
                <a:solidFill>
                  <a:srgbClr val="0070C0"/>
                </a:solidFill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</a:rPr>
              <a:t>百萬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/>
              <a:t>平衡</a:t>
            </a:r>
            <a:r>
              <a:rPr lang="zh-TW" altLang="en-US" dirty="0" smtClean="0"/>
              <a:t>語料庫</a:t>
            </a:r>
            <a:r>
              <a:rPr lang="en-US" altLang="zh-TW" dirty="0" smtClean="0">
                <a:solidFill>
                  <a:srgbClr val="0070C0"/>
                </a:solidFill>
              </a:rPr>
              <a:t>837</a:t>
            </a:r>
            <a:r>
              <a:rPr lang="zh-TW" altLang="en-US" dirty="0">
                <a:solidFill>
                  <a:srgbClr val="0070C0"/>
                </a:solidFill>
              </a:rPr>
              <a:t>次</a:t>
            </a:r>
            <a:r>
              <a:rPr lang="en-US" altLang="zh-TW" dirty="0">
                <a:solidFill>
                  <a:srgbClr val="0070C0"/>
                </a:solidFill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</a:rPr>
              <a:t>百萬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「學校」：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在商業語料庫中 </a:t>
            </a:r>
            <a:r>
              <a:rPr lang="en-US" altLang="zh-TW" dirty="0" smtClean="0">
                <a:solidFill>
                  <a:srgbClr val="0070C0"/>
                </a:solidFill>
              </a:rPr>
              <a:t>47 </a:t>
            </a:r>
            <a:r>
              <a:rPr lang="zh-TW" altLang="en-US" dirty="0" smtClean="0">
                <a:solidFill>
                  <a:srgbClr val="0070C0"/>
                </a:solidFill>
              </a:rPr>
              <a:t>次</a:t>
            </a:r>
            <a:r>
              <a:rPr lang="en-US" altLang="zh-TW" dirty="0" smtClean="0">
                <a:solidFill>
                  <a:srgbClr val="0070C0"/>
                </a:solidFill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</a:rPr>
              <a:t>百萬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/>
              <a:t>平衡語料庫</a:t>
            </a:r>
            <a:r>
              <a:rPr lang="en-US" altLang="zh-TW" dirty="0" smtClean="0">
                <a:solidFill>
                  <a:srgbClr val="0070C0"/>
                </a:solidFill>
              </a:rPr>
              <a:t>868</a:t>
            </a:r>
            <a:r>
              <a:rPr lang="zh-TW" altLang="en-US" dirty="0" smtClean="0">
                <a:solidFill>
                  <a:srgbClr val="0070C0"/>
                </a:solidFill>
              </a:rPr>
              <a:t>次</a:t>
            </a:r>
            <a:r>
              <a:rPr lang="en-US" altLang="zh-TW" dirty="0" smtClean="0">
                <a:solidFill>
                  <a:srgbClr val="0070C0"/>
                </a:solidFill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</a:rPr>
              <a:t>百萬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endParaRPr lang="en-US" altLang="zh-TW" dirty="0"/>
          </a:p>
          <a:p>
            <a:pPr lvl="1"/>
            <a:endParaRPr lang="en-US" altLang="zh-TW" b="1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16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64896" cy="67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3"/>
            <a:ext cx="8586536" cy="67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755576" y="1475806"/>
            <a:ext cx="6336704" cy="252925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8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檢索</a:t>
            </a:r>
            <a:r>
              <a:rPr lang="zh-TW" altLang="en-US" dirty="0" smtClean="0"/>
              <a:t>語言</a:t>
            </a:r>
            <a:r>
              <a:rPr lang="zh-TW" altLang="en-US" dirty="0"/>
              <a:t>的</a:t>
            </a:r>
            <a:r>
              <a:rPr lang="zh-TW" altLang="en-US" dirty="0" smtClean="0"/>
              <a:t>優點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彈性</a:t>
            </a:r>
            <a:r>
              <a:rPr lang="zh-TW" altLang="en-US" b="1" dirty="0"/>
              <a:t>非常大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zh-TW" altLang="en-US" dirty="0" smtClean="0"/>
              <a:t>詞</a:t>
            </a:r>
            <a:r>
              <a:rPr lang="zh-TW" altLang="en-US" dirty="0"/>
              <a:t>構檢索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三言兩語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三三兩兩，三天兩頭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…</a:t>
            </a:r>
          </a:p>
          <a:p>
            <a:pPr lvl="1"/>
            <a:r>
              <a:rPr lang="zh-TW" altLang="en-US" dirty="0"/>
              <a:t>短</a:t>
            </a:r>
            <a:r>
              <a:rPr lang="zh-TW" altLang="en-US" dirty="0" smtClean="0"/>
              <a:t>語</a:t>
            </a:r>
            <a:endParaRPr lang="en-US" altLang="zh-TW" dirty="0" smtClean="0"/>
          </a:p>
          <a:p>
            <a:r>
              <a:rPr lang="zh-TW" altLang="en-US" dirty="0" smtClean="0"/>
              <a:t>輸入迅速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 </a:t>
            </a:r>
            <a:r>
              <a:rPr lang="en-US" altLang="zh-TW" dirty="0" smtClean="0"/>
              <a:t>V*+</a:t>
            </a:r>
            <a:r>
              <a:rPr lang="zh-TW" altLang="en-US" dirty="0"/>
              <a:t>感染</a:t>
            </a:r>
            <a:endParaRPr lang="en-US" altLang="zh-TW" dirty="0" smtClean="0"/>
          </a:p>
          <a:p>
            <a:pPr lvl="2"/>
            <a:r>
              <a:rPr lang="en-US" altLang="zh-TW" dirty="0"/>
              <a:t>[</a:t>
            </a:r>
            <a:r>
              <a:rPr lang="en-US" altLang="zh-TW" dirty="0" err="1"/>
              <a:t>pos</a:t>
            </a:r>
            <a:r>
              <a:rPr lang="en-US" altLang="zh-TW" dirty="0"/>
              <a:t>="V.*"] [word="</a:t>
            </a:r>
            <a:r>
              <a:rPr lang="zh-TW" altLang="en-US" dirty="0"/>
              <a:t>感染</a:t>
            </a:r>
            <a:r>
              <a:rPr lang="en-US" altLang="zh-TW" dirty="0" smtClean="0"/>
              <a:t>"]</a:t>
            </a:r>
          </a:p>
          <a:p>
            <a:r>
              <a:rPr lang="zh-TW" altLang="en-US" dirty="0"/>
              <a:t>表達</a:t>
            </a:r>
            <a:r>
              <a:rPr lang="zh-TW" altLang="en-US" dirty="0" smtClean="0"/>
              <a:t>清晰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沒有模糊空間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不會迷失在數層的選單裡</a:t>
            </a:r>
            <a:endParaRPr lang="en-US" altLang="zh-TW" dirty="0" smtClean="0"/>
          </a:p>
          <a:p>
            <a:r>
              <a:rPr lang="zh-TW" altLang="en-US" dirty="0" smtClean="0"/>
              <a:t>未來趨勢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適合各種語言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世界通用</a:t>
            </a:r>
            <a:endParaRPr lang="en-US" altLang="zh-TW" dirty="0" smtClean="0"/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7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wearing brown shirt mountain climbing at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" y="0"/>
            <a:ext cx="9132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請利用 </a:t>
            </a:r>
            <a:r>
              <a:rPr lang="en-US" altLang="zh-TW" dirty="0" smtClean="0"/>
              <a:t>Keywords </a:t>
            </a:r>
            <a:r>
              <a:rPr lang="zh-TW" altLang="en-US" dirty="0" smtClean="0"/>
              <a:t>的功能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目標語料庫：口語語料庫</a:t>
            </a:r>
            <a:endParaRPr lang="en-US" altLang="zh-TW" dirty="0" smtClean="0"/>
          </a:p>
          <a:p>
            <a:pPr lvl="1"/>
            <a:r>
              <a:rPr lang="zh-TW" altLang="en-US" dirty="0"/>
              <a:t>參考</a:t>
            </a:r>
            <a:r>
              <a:rPr lang="zh-TW" altLang="en-US" dirty="0" smtClean="0"/>
              <a:t>語料庫：書面語語料庫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哪些詞是口語比書面語常用？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49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Thank You Power Archives - gThankYou! | Celebrating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BNCWeb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37068" y="1484784"/>
            <a:ext cx="8153400" cy="4495800"/>
          </a:xfrm>
        </p:spPr>
        <p:txBody>
          <a:bodyPr/>
          <a:lstStyle/>
          <a:p>
            <a:r>
              <a:rPr lang="zh-TW" altLang="en-US" dirty="0"/>
              <a:t>英國蘭開斯特大學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</a:t>
            </a:r>
            <a:r>
              <a:rPr lang="en-US" altLang="zh-TW" dirty="0"/>
              <a:t>://bncweb.lancs.ac.uk/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272808" cy="40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699792" y="3284984"/>
            <a:ext cx="3312368" cy="100811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6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CQPweb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英國蘭開斯特</a:t>
            </a:r>
            <a:r>
              <a:rPr lang="zh-TW" altLang="en-US" dirty="0" smtClean="0"/>
              <a:t>大學</a:t>
            </a:r>
            <a:endParaRPr lang="en-US" altLang="zh-TW" dirty="0" smtClean="0"/>
          </a:p>
          <a:p>
            <a:r>
              <a:rPr lang="en-US" altLang="zh-TW" dirty="0"/>
              <a:t>https://cqpweb.lancs.ac.uk/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3754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8382</TotalTime>
  <Words>2221</Words>
  <Application>Microsoft Office PowerPoint</Application>
  <PresentationFormat>如螢幕大小 (4:3)</PresentationFormat>
  <Paragraphs>357</Paragraphs>
  <Slides>72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72</vt:i4>
      </vt:variant>
    </vt:vector>
  </HeadingPairs>
  <TitlesOfParts>
    <vt:vector size="84" baseType="lpstr">
      <vt:lpstr>Arial Unicode MS</vt:lpstr>
      <vt:lpstr>Noto Sans CJK TC Light</vt:lpstr>
      <vt:lpstr>微軟正黑體</vt:lpstr>
      <vt:lpstr>新細明體</vt:lpstr>
      <vt:lpstr>標楷體</vt:lpstr>
      <vt:lpstr>Arial Narrow</vt:lpstr>
      <vt:lpstr>Calibri</vt:lpstr>
      <vt:lpstr>DejaVu Sans</vt:lpstr>
      <vt:lpstr>Tw Cen MT</vt:lpstr>
      <vt:lpstr>Wingdings</vt:lpstr>
      <vt:lpstr>Wingdings 2</vt:lpstr>
      <vt:lpstr>中庸</vt:lpstr>
      <vt:lpstr> 華語語料庫在華語教學上之應用 高階   白明弘  2020年6月12日 mhbai@mail.naer.edu.tw </vt:lpstr>
      <vt:lpstr>大綱</vt:lpstr>
      <vt:lpstr>PowerPoint 簡報</vt:lpstr>
      <vt:lpstr>CQP: corpus query processor</vt:lpstr>
      <vt:lpstr>CQP vs 選單式檢索</vt:lpstr>
      <vt:lpstr>CQP 檢索語言的缺點</vt:lpstr>
      <vt:lpstr>檢索語言的優點</vt:lpstr>
      <vt:lpstr>BNCWeb</vt:lpstr>
      <vt:lpstr>CQPweb</vt:lpstr>
      <vt:lpstr>Word Sketch Engine</vt:lpstr>
      <vt:lpstr>臺師大語料庫資源網</vt:lpstr>
      <vt:lpstr>PowerPoint 簡報</vt:lpstr>
      <vt:lpstr>CQP：一個方框匹配一個詞</vt:lpstr>
      <vt:lpstr>CQP 如何檢索「詞組」？</vt:lpstr>
      <vt:lpstr>CQP 觀察「詞組」</vt:lpstr>
      <vt:lpstr>練功時間</vt:lpstr>
      <vt:lpstr>練習：</vt:lpstr>
      <vt:lpstr>觀察結構的利器 frequency breakdown</vt:lpstr>
      <vt:lpstr>觀察結構的利器 frequency breakdown</vt:lpstr>
      <vt:lpstr>練功時間</vt:lpstr>
      <vt:lpstr>練習：</vt:lpstr>
      <vt:lpstr>觀察不定長度的結構</vt:lpstr>
      <vt:lpstr>方法一：限制結構長度</vt:lpstr>
      <vt:lpstr>方法二：結構不跨句</vt:lpstr>
      <vt:lpstr>PowerPoint 簡報</vt:lpstr>
      <vt:lpstr>Frequency breakdown</vt:lpstr>
      <vt:lpstr>練功時間</vt:lpstr>
      <vt:lpstr>練習：</vt:lpstr>
      <vt:lpstr>CQP多詞結構式之修飾符</vt:lpstr>
      <vt:lpstr>語法點查詢</vt:lpstr>
      <vt:lpstr>語法點查詢</vt:lpstr>
      <vt:lpstr>V 一 V 的問題</vt:lpstr>
      <vt:lpstr>方法：限制 V1=V2</vt:lpstr>
      <vt:lpstr>練功時間</vt:lpstr>
      <vt:lpstr>練習：</vt:lpstr>
      <vt:lpstr>新功能</vt:lpstr>
      <vt:lpstr>CQP 自救</vt:lpstr>
      <vt:lpstr>CQP 自救一</vt:lpstr>
      <vt:lpstr>CQP 自救二</vt:lpstr>
      <vt:lpstr>參、例句編輯系統</vt:lpstr>
      <vt:lpstr>例句編輯系統</vt:lpstr>
      <vt:lpstr>國教院例句編輯輔助系統</vt:lpstr>
      <vt:lpstr>詞彙分級標記</vt:lpstr>
      <vt:lpstr>語義場關聯詞查詢</vt:lpstr>
      <vt:lpstr>肆、華英雙語索引典系統</vt:lpstr>
      <vt:lpstr>國教院華英雙語索引典系統</vt:lpstr>
      <vt:lpstr>雙語索引典：輔助寫作教學</vt:lpstr>
      <vt:lpstr>雙語索引典：輔助寫作教學</vt:lpstr>
      <vt:lpstr>雙語索引典：輔助寫作教學</vt:lpstr>
      <vt:lpstr>雙語索引典：輔助寫作教學</vt:lpstr>
      <vt:lpstr>練功時間</vt:lpstr>
      <vt:lpstr>練習：</vt:lpstr>
      <vt:lpstr>雙語索引典的限制</vt:lpstr>
      <vt:lpstr>伍、子語料庫(subcorpus)</vt:lpstr>
      <vt:lpstr>子語料庫的用途</vt:lpstr>
      <vt:lpstr>建立子語料庫</vt:lpstr>
      <vt:lpstr>PowerPoint 簡報</vt:lpstr>
      <vt:lpstr>s</vt:lpstr>
      <vt:lpstr>PowerPoint 簡報</vt:lpstr>
      <vt:lpstr>用途一：子語料庫查詢</vt:lpstr>
      <vt:lpstr>用途二：下載領域詞表</vt:lpstr>
      <vt:lpstr>用途三：領域關鍵詞抽取</vt:lpstr>
      <vt:lpstr>陸、關鍵詞抽取</vt:lpstr>
      <vt:lpstr>詞頻 vs. 每百萬詞頻率</vt:lpstr>
      <vt:lpstr>詞頻 vs. 每百萬詞頻率</vt:lpstr>
      <vt:lpstr>詞頻 vs. 每百萬詞頻率</vt:lpstr>
      <vt:lpstr>原理：相對頻率落差</vt:lpstr>
      <vt:lpstr>PowerPoint 簡報</vt:lpstr>
      <vt:lpstr>PowerPoint 簡報</vt:lpstr>
      <vt:lpstr>練功時間</vt:lpstr>
      <vt:lpstr>練習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2019語料庫及標準體系應用工作坊</dc:title>
  <dc:creator>mhbai</dc:creator>
  <cp:lastModifiedBy>白明弘</cp:lastModifiedBy>
  <cp:revision>973</cp:revision>
  <cp:lastPrinted>2019-04-26T00:48:55Z</cp:lastPrinted>
  <dcterms:created xsi:type="dcterms:W3CDTF">2019-04-22T05:44:04Z</dcterms:created>
  <dcterms:modified xsi:type="dcterms:W3CDTF">2020-06-11T10:49:02Z</dcterms:modified>
</cp:coreProperties>
</file>