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7" r:id="rId3"/>
    <p:sldId id="270" r:id="rId4"/>
    <p:sldId id="271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338" r:id="rId15"/>
    <p:sldId id="339" r:id="rId16"/>
    <p:sldId id="340" r:id="rId17"/>
    <p:sldId id="290" r:id="rId18"/>
    <p:sldId id="341" r:id="rId19"/>
    <p:sldId id="343" r:id="rId20"/>
    <p:sldId id="282" r:id="rId21"/>
    <p:sldId id="284" r:id="rId22"/>
    <p:sldId id="286" r:id="rId23"/>
    <p:sldId id="285" r:id="rId24"/>
    <p:sldId id="287" r:id="rId25"/>
    <p:sldId id="291" r:id="rId26"/>
    <p:sldId id="288" r:id="rId27"/>
    <p:sldId id="328" r:id="rId28"/>
    <p:sldId id="329" r:id="rId29"/>
    <p:sldId id="344" r:id="rId30"/>
    <p:sldId id="330" r:id="rId31"/>
    <p:sldId id="342" r:id="rId32"/>
    <p:sldId id="298" r:id="rId33"/>
    <p:sldId id="299" r:id="rId34"/>
    <p:sldId id="346" r:id="rId35"/>
    <p:sldId id="331" r:id="rId36"/>
    <p:sldId id="311" r:id="rId37"/>
    <p:sldId id="314" r:id="rId38"/>
    <p:sldId id="315" r:id="rId39"/>
    <p:sldId id="333" r:id="rId40"/>
    <p:sldId id="347" r:id="rId41"/>
    <p:sldId id="334" r:id="rId42"/>
    <p:sldId id="335" r:id="rId43"/>
    <p:sldId id="318" r:id="rId44"/>
    <p:sldId id="319" r:id="rId45"/>
    <p:sldId id="336" r:id="rId46"/>
    <p:sldId id="345" r:id="rId47"/>
    <p:sldId id="348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3FD"/>
    <a:srgbClr val="00007A"/>
    <a:srgbClr val="F83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238" autoAdjust="0"/>
  </p:normalViewPr>
  <p:slideViewPr>
    <p:cSldViewPr snapToGrid="0">
      <p:cViewPr varScale="1">
        <p:scale>
          <a:sx n="85" d="100"/>
          <a:sy n="85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覆蓋率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認識的字</c:v>
                </c:pt>
                <c:pt idx="1">
                  <c:v>不認識的字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198</c:v>
                </c:pt>
                <c:pt idx="1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90A79-C481-4FE7-9D8F-694A149FDF3B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40C7-E583-419F-92F3-866878A12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8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1946-436B-46F9-8B05-B0010A6D886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6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08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2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4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3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8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5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4214-7E13-4C33-8937-FEB484FECFFF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ct.naer.edu.tw/tools#word-p" TargetMode="External"/><Relationship Id="rId2" Type="http://schemas.openxmlformats.org/officeDocument/2006/relationships/hyperlink" Target="http://coct.naer.edu.tw/tools#char-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481909" y="2329614"/>
            <a:ext cx="7159514" cy="948424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華語文語料庫之應用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481909" y="3858567"/>
            <a:ext cx="4746364" cy="15070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白明弘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zh-TW" sz="17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zh-TW" sz="1700" dirty="0">
              <a:solidFill>
                <a:schemeClr val="bg1"/>
              </a:solidFill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TW" sz="1700" dirty="0" smtClean="0">
                <a:solidFill>
                  <a:schemeClr val="bg1"/>
                </a:solidFill>
                <a:ea typeface="微軟正黑體" panose="020B0604030504040204" pitchFamily="34" charset="-120"/>
                <a:cs typeface="+mj-cs"/>
              </a:rPr>
              <a:t>2019.03.08</a:t>
            </a:r>
            <a:endParaRPr lang="en-US" altLang="zh-TW" sz="1700" dirty="0">
              <a:solidFill>
                <a:schemeClr val="bg1"/>
              </a:solidFill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98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語料庫覆蓋率工具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3" y="1628800"/>
            <a:ext cx="5197741" cy="4781128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漢字覆蓋率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coct.naer.edu.tw/tools#char-p</a:t>
            </a:r>
            <a:endParaRPr lang="en-US" altLang="zh-TW" dirty="0" smtClean="0"/>
          </a:p>
          <a:p>
            <a:r>
              <a:rPr lang="zh-TW" altLang="en-US" dirty="0" smtClean="0"/>
              <a:t>詞語覆蓋率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coct.naer.edu.tw/tools#word-p</a:t>
            </a:r>
            <a:endParaRPr lang="en-US" altLang="zh-TW" dirty="0" smtClean="0"/>
          </a:p>
          <a:p>
            <a:r>
              <a:rPr lang="zh-TW" altLang="en-US" dirty="0" smtClean="0"/>
              <a:t>使用語料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COCT </a:t>
            </a:r>
            <a:r>
              <a:rPr lang="zh-TW" altLang="en-US" dirty="0" smtClean="0"/>
              <a:t>書面語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COCT </a:t>
            </a:r>
            <a:r>
              <a:rPr lang="zh-TW" altLang="en-US" dirty="0" smtClean="0"/>
              <a:t>口語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中國時報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聯合報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國語日報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平衡語料庫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0099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118" y="90317"/>
            <a:ext cx="8229600" cy="818403"/>
          </a:xfrm>
        </p:spPr>
        <p:txBody>
          <a:bodyPr/>
          <a:lstStyle/>
          <a:p>
            <a:r>
              <a:rPr lang="zh-TW" altLang="en-US" dirty="0"/>
              <a:t>漢字要學多少個才夠用？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0" y="1556792"/>
            <a:ext cx="7228494" cy="5148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827584" y="75434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-- </a:t>
            </a:r>
            <a:r>
              <a:rPr lang="zh-TW" altLang="en-US" dirty="0" smtClean="0"/>
              <a:t>從語料庫覆蓋率來看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23528" y="1916832"/>
            <a:ext cx="7560840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07266" y="5805264"/>
            <a:ext cx="7505094" cy="9000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該從哪些字開始教？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古人的啟蒙教材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三字經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百家姓</a:t>
            </a:r>
            <a:endParaRPr lang="zh-TW" altLang="en-US" dirty="0"/>
          </a:p>
          <a:p>
            <a:pPr lvl="1"/>
            <a:r>
              <a:rPr lang="zh-TW" altLang="en-US" dirty="0" smtClean="0"/>
              <a:t>千</a:t>
            </a:r>
            <a:r>
              <a:rPr lang="zh-TW" altLang="en-US" dirty="0"/>
              <a:t>字</a:t>
            </a:r>
            <a:r>
              <a:rPr lang="zh-TW" altLang="en-US" dirty="0" smtClean="0"/>
              <a:t>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弟子規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千</a:t>
            </a:r>
            <a:r>
              <a:rPr lang="zh-TW" altLang="en-US" dirty="0"/>
              <a:t>家</a:t>
            </a:r>
            <a:r>
              <a:rPr lang="zh-TW" altLang="en-US" dirty="0" smtClean="0"/>
              <a:t>詩</a:t>
            </a:r>
            <a:endParaRPr lang="en-US" altLang="zh-TW" dirty="0" smtClean="0"/>
          </a:p>
          <a:p>
            <a:r>
              <a:rPr lang="zh-TW" altLang="en-US" dirty="0" smtClean="0"/>
              <a:t>學語言的目的？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古人：讀聖賢書，知書達禮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現代人：溝通、閱讀</a:t>
            </a:r>
            <a:endParaRPr lang="en-US" altLang="zh-TW" dirty="0" smtClean="0"/>
          </a:p>
          <a:p>
            <a:r>
              <a:rPr lang="zh-TW" altLang="en-US" dirty="0" smtClean="0"/>
              <a:t>如何評估一個字表？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從學習效率來說，覆蓋率高，效率高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0" y="1303993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>
            <a:spLocks noGrp="1"/>
          </p:cNvSpPr>
          <p:nvPr>
            <p:ph sz="quarter" idx="1"/>
          </p:nvPr>
        </p:nvSpPr>
        <p:spPr>
          <a:xfrm>
            <a:off x="435529" y="1412776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找</a:t>
            </a:r>
            <a:r>
              <a:rPr lang="en-US" altLang="zh-TW" dirty="0" smtClean="0"/>
              <a:t>A,B</a:t>
            </a:r>
            <a:r>
              <a:rPr lang="zh-TW" altLang="en-US" dirty="0" smtClean="0"/>
              <a:t>兩組外國人來學中文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組以千字文順序學，</a:t>
            </a:r>
            <a:r>
              <a:rPr lang="en-US" altLang="zh-TW" dirty="0" smtClean="0"/>
              <a:t>B</a:t>
            </a:r>
            <a:r>
              <a:rPr lang="zh-TW" altLang="en-US" dirty="0" smtClean="0"/>
              <a:t>組以語料庫字頻順序學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假設性實驗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84245" y="2420888"/>
            <a:ext cx="4427984" cy="4176464"/>
            <a:chOff x="4716016" y="1988840"/>
            <a:chExt cx="4427984" cy="4176464"/>
          </a:xfrm>
        </p:grpSpPr>
        <p:sp>
          <p:nvSpPr>
            <p:cNvPr id="4" name="圓角矩形 3"/>
            <p:cNvSpPr/>
            <p:nvPr/>
          </p:nvSpPr>
          <p:spPr>
            <a:xfrm>
              <a:off x="4716016" y="1988840"/>
              <a:ext cx="4427984" cy="417646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2400" b="1" dirty="0" smtClean="0"/>
                <a:t>A. </a:t>
              </a:r>
              <a:r>
                <a:rPr lang="zh-TW" altLang="en-US" sz="2400" b="1" dirty="0" smtClean="0"/>
                <a:t>以千字文為教學字表</a:t>
              </a:r>
              <a:endParaRPr lang="zh-TW" altLang="en-US" sz="2400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33" y="2923024"/>
              <a:ext cx="3869582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4578682" y="2420888"/>
            <a:ext cx="4427984" cy="4176464"/>
            <a:chOff x="-281418" y="2204864"/>
            <a:chExt cx="4427984" cy="4176464"/>
          </a:xfrm>
        </p:grpSpPr>
        <p:sp>
          <p:nvSpPr>
            <p:cNvPr id="8" name="圓角矩形 7"/>
            <p:cNvSpPr/>
            <p:nvPr/>
          </p:nvSpPr>
          <p:spPr>
            <a:xfrm>
              <a:off x="-281418" y="2204864"/>
              <a:ext cx="4427984" cy="41764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2400" b="1" dirty="0" smtClean="0"/>
                <a:t>B. </a:t>
              </a:r>
              <a:r>
                <a:rPr lang="zh-TW" altLang="en-US" sz="2400" b="1" dirty="0" smtClean="0"/>
                <a:t>以</a:t>
              </a:r>
              <a:r>
                <a:rPr lang="zh-TW" altLang="en-US" sz="2400" b="1" dirty="0"/>
                <a:t>字</a:t>
              </a:r>
              <a:r>
                <a:rPr lang="zh-TW" altLang="en-US" sz="2400" b="1" dirty="0" smtClean="0"/>
                <a:t>頻安</a:t>
              </a:r>
              <a:r>
                <a:rPr lang="zh-TW" altLang="en-US" sz="2400" b="1" dirty="0"/>
                <a:t>排</a:t>
              </a:r>
              <a:r>
                <a:rPr lang="zh-TW" altLang="en-US" sz="2400" b="1" dirty="0" smtClean="0"/>
                <a:t>教學字表</a:t>
              </a:r>
              <a:endParaRPr lang="zh-TW" altLang="en-US" sz="2400" b="1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659" y="3034545"/>
              <a:ext cx="4176465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圓角矩形 6"/>
          <p:cNvSpPr/>
          <p:nvPr/>
        </p:nvSpPr>
        <p:spPr>
          <a:xfrm>
            <a:off x="507462" y="3789040"/>
            <a:ext cx="3920522" cy="10421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4283968" y="3933056"/>
            <a:ext cx="792088" cy="793678"/>
          </a:xfrm>
          <a:prstGeom prst="line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4283968" y="4149081"/>
            <a:ext cx="792088" cy="1296143"/>
          </a:xfrm>
          <a:prstGeom prst="line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4283968" y="4329896"/>
            <a:ext cx="792088" cy="1873001"/>
          </a:xfrm>
          <a:prstGeom prst="line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683568" y="6021288"/>
            <a:ext cx="3600400" cy="28611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972462" y="3754124"/>
            <a:ext cx="3920522" cy="2830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5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字表效率 </a:t>
            </a:r>
            <a:r>
              <a:rPr lang="zh-TW" altLang="en-US" dirty="0" smtClean="0">
                <a:sym typeface="Symbol"/>
              </a:rPr>
              <a:t> 語料庫覆蓋率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從閱讀的角度來看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認得越多字，閱讀能力越好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認得越高「覆蓋率」的字，閱讀能力越好</a:t>
            </a:r>
            <a:endParaRPr lang="en-US" altLang="zh-TW" dirty="0" smtClean="0"/>
          </a:p>
          <a:p>
            <a:r>
              <a:rPr lang="zh-TW" altLang="en-US" dirty="0" smtClean="0"/>
              <a:t>字表效率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認得同樣的字數，不等於相同的「覆蓋率」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同樣學習 </a:t>
            </a:r>
            <a:r>
              <a:rPr lang="en-US" altLang="zh-TW" dirty="0" smtClean="0"/>
              <a:t>1,000 </a:t>
            </a:r>
            <a:r>
              <a:rPr lang="zh-TW" altLang="en-US" dirty="0" smtClean="0"/>
              <a:t>個字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 </a:t>
            </a:r>
            <a:r>
              <a:rPr lang="zh-TW" altLang="en-US" dirty="0" smtClean="0"/>
              <a:t>組的覆蓋率只有 </a:t>
            </a:r>
            <a:r>
              <a:rPr lang="en-US" altLang="zh-TW" dirty="0" smtClean="0"/>
              <a:t>60%</a:t>
            </a:r>
          </a:p>
          <a:p>
            <a:pPr lvl="2"/>
            <a:r>
              <a:rPr lang="en-US" altLang="zh-TW" dirty="0" smtClean="0"/>
              <a:t>B </a:t>
            </a:r>
            <a:r>
              <a:rPr lang="zh-TW" altLang="en-US" dirty="0" smtClean="0"/>
              <a:t>組的覆蓋率可達 </a:t>
            </a:r>
            <a:r>
              <a:rPr lang="en-US" altLang="zh-TW" dirty="0" smtClean="0"/>
              <a:t>85% - 90%</a:t>
            </a:r>
          </a:p>
          <a:p>
            <a:r>
              <a:rPr lang="zh-TW" altLang="en-US" dirty="0" smtClean="0"/>
              <a:t>為什麼高頻字先教？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是字表效率的問題</a:t>
            </a:r>
            <a:r>
              <a:rPr lang="en-US" altLang="zh-TW" dirty="0"/>
              <a:t>	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59456" y="2484408"/>
            <a:ext cx="3925019" cy="12939"/>
          </a:xfrm>
          <a:prstGeom prst="line">
            <a:avLst/>
          </a:prstGeom>
          <a:ln w="635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從語料庫覆蓋率看簡體字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簡體字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目的：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掃除文盲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結構簡化：便於認識與書寫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與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与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揀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字數簡少：縮短學習時間</a:t>
            </a:r>
            <a:endParaRPr lang="en-US" altLang="zh-TW" dirty="0" smtClean="0"/>
          </a:p>
          <a:p>
            <a:pPr lvl="2"/>
            <a:r>
              <a:rPr lang="zh-TW" altLang="en-US" dirty="0"/>
              <a:t>發</a:t>
            </a:r>
            <a:r>
              <a:rPr lang="en-US" altLang="zh-TW" dirty="0"/>
              <a:t>,</a:t>
            </a:r>
            <a:r>
              <a:rPr lang="zh-TW" altLang="en-US" dirty="0"/>
              <a:t>髮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/>
              <a:t>发</a:t>
            </a:r>
            <a:endParaRPr lang="en-US" altLang="zh-TW" dirty="0"/>
          </a:p>
          <a:p>
            <a:pPr lvl="2"/>
            <a:r>
              <a:rPr lang="zh-TW" altLang="en-US" dirty="0"/>
              <a:t>後</a:t>
            </a:r>
            <a:r>
              <a:rPr lang="en-US" altLang="zh-TW" dirty="0"/>
              <a:t>,</a:t>
            </a:r>
            <a:r>
              <a:rPr lang="zh-TW" altLang="en-US" dirty="0"/>
              <a:t>后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后</a:t>
            </a:r>
            <a:endParaRPr lang="en-US" altLang="zh-TW" dirty="0"/>
          </a:p>
          <a:p>
            <a:pPr lvl="2"/>
            <a:r>
              <a:rPr lang="zh-TW" altLang="en-US" dirty="0"/>
              <a:t>几</a:t>
            </a:r>
            <a:r>
              <a:rPr lang="en-US" altLang="zh-TW" dirty="0"/>
              <a:t>,</a:t>
            </a:r>
            <a:r>
              <a:rPr lang="zh-TW" altLang="en-US" dirty="0"/>
              <a:t>機</a:t>
            </a:r>
            <a:r>
              <a:rPr lang="en-US" altLang="zh-TW" dirty="0"/>
              <a:t>,</a:t>
            </a:r>
            <a:r>
              <a:rPr lang="zh-TW" altLang="en-US" dirty="0"/>
              <a:t>幾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几</a:t>
            </a:r>
            <a:endParaRPr lang="en-US" altLang="zh-TW" dirty="0"/>
          </a:p>
          <a:p>
            <a:pPr lvl="2"/>
            <a:r>
              <a:rPr lang="zh-TW" altLang="en-US" dirty="0"/>
              <a:t>捲</a:t>
            </a:r>
            <a:r>
              <a:rPr lang="en-US" altLang="zh-TW" dirty="0"/>
              <a:t>,</a:t>
            </a:r>
            <a:r>
              <a:rPr lang="zh-TW" altLang="en-US" dirty="0"/>
              <a:t>卷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卷</a:t>
            </a:r>
            <a:endParaRPr lang="en-US" altLang="zh-TW" dirty="0"/>
          </a:p>
          <a:p>
            <a:pPr lvl="2"/>
            <a:r>
              <a:rPr lang="zh-TW" altLang="en-US" dirty="0"/>
              <a:t>製</a:t>
            </a:r>
            <a:r>
              <a:rPr lang="en-US" altLang="zh-TW" dirty="0"/>
              <a:t>,</a:t>
            </a:r>
            <a:r>
              <a:rPr lang="zh-TW" altLang="en-US" dirty="0"/>
              <a:t>制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制</a:t>
            </a:r>
            <a:endParaRPr lang="en-US" altLang="zh-TW" dirty="0" smtClean="0"/>
          </a:p>
          <a:p>
            <a:r>
              <a:rPr lang="zh-TW" altLang="en-US" dirty="0" smtClean="0"/>
              <a:t>目的達到了嗎？有沒有驗證方法？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02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簡體字可以學比較少字嗎？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簡體字可以用比較少字讀懂一篇新聞</a:t>
            </a:r>
            <a:endParaRPr lang="en-US" altLang="zh-TW" dirty="0" smtClean="0"/>
          </a:p>
          <a:p>
            <a:r>
              <a:rPr lang="zh-TW" altLang="en-US" dirty="0" smtClean="0"/>
              <a:t>定義：讀懂一篇新聞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認識 </a:t>
            </a:r>
            <a:r>
              <a:rPr lang="en-US" altLang="zh-TW" dirty="0" smtClean="0"/>
              <a:t>95% </a:t>
            </a:r>
            <a:r>
              <a:rPr lang="zh-TW" altLang="en-US" dirty="0" smtClean="0"/>
              <a:t>字可以輕鬆讀懂一篇新聞</a:t>
            </a:r>
            <a:endParaRPr lang="en-US" altLang="zh-TW" dirty="0" smtClean="0"/>
          </a:p>
          <a:p>
            <a:r>
              <a:rPr lang="zh-TW" altLang="en-US" dirty="0" smtClean="0"/>
              <a:t>驗證：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簡體字可以用更少的字達到覆蓋率 </a:t>
            </a:r>
            <a:r>
              <a:rPr lang="en-US" altLang="zh-TW" dirty="0" smtClean="0"/>
              <a:t>95%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63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287" y="192597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驗證：簡體字</a:t>
            </a:r>
            <a:r>
              <a:rPr lang="zh-TW" altLang="en-US" sz="3200" dirty="0"/>
              <a:t>可以用更少的字達到覆蓋率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75" y="1446685"/>
            <a:ext cx="4050779" cy="49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481774" y="2549880"/>
            <a:ext cx="4050779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09519" y="4768641"/>
            <a:ext cx="4050779" cy="7920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5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13648"/>
            <a:ext cx="7886700" cy="47871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簡體字可以學比較少</a:t>
            </a:r>
            <a:r>
              <a:rPr lang="zh-TW" altLang="en-US" dirty="0" smtClean="0"/>
              <a:t>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沒有科學根據</a:t>
            </a:r>
            <a:endParaRPr lang="en-US" altLang="zh-TW" dirty="0" smtClean="0"/>
          </a:p>
          <a:p>
            <a:r>
              <a:rPr lang="zh-TW" altLang="en-US" dirty="0" smtClean="0"/>
              <a:t>訊息補償  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字的歧義性增加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大腦的處理負載增加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補償作用出現以降低負載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例：</a:t>
            </a:r>
            <a:r>
              <a:rPr lang="zh-TW" altLang="en-US" dirty="0" smtClean="0"/>
              <a:t>漢語：</a:t>
            </a:r>
            <a:r>
              <a:rPr lang="zh-TW" altLang="en-US" dirty="0" smtClean="0">
                <a:sym typeface="Wingdings" panose="05000000000000000000" pitchFamily="2" charset="2"/>
              </a:rPr>
              <a:t>單音節詞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多音節詞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/>
              <a:t>王力（</a:t>
            </a:r>
            <a:r>
              <a:rPr lang="en-US" altLang="zh-TW" dirty="0" smtClean="0"/>
              <a:t>1989</a:t>
            </a:r>
            <a:r>
              <a:rPr lang="zh-TW" altLang="en-US" dirty="0" smtClean="0"/>
              <a:t>）：</a:t>
            </a:r>
            <a:r>
              <a:rPr lang="zh-TW" altLang="en-US" dirty="0" smtClean="0">
                <a:sym typeface="Wingdings" panose="05000000000000000000" pitchFamily="2" charset="2"/>
              </a:rPr>
              <a:t>雙</a:t>
            </a:r>
            <a:r>
              <a:rPr lang="zh-TW" altLang="en-US" dirty="0">
                <a:sym typeface="Wingdings" panose="05000000000000000000" pitchFamily="2" charset="2"/>
              </a:rPr>
              <a:t>音詞的發展是對語音簡單化的一種平衡力量。由於漢語語音系統逐漸</a:t>
            </a:r>
            <a:r>
              <a:rPr lang="zh-TW" altLang="en-US" dirty="0" smtClean="0">
                <a:sym typeface="Wingdings" panose="05000000000000000000" pitchFamily="2" charset="2"/>
              </a:rPr>
              <a:t>簡單化</a:t>
            </a:r>
            <a:r>
              <a:rPr lang="zh-TW" altLang="en-US" dirty="0">
                <a:sym typeface="Wingdings" panose="05000000000000000000" pitchFamily="2" charset="2"/>
              </a:rPr>
              <a:t>，同音詞逐漸增加，造成信息的障礙，雙音詞增加了，同音詞就減少了，語音</a:t>
            </a:r>
            <a:r>
              <a:rPr lang="zh-TW" altLang="en-US" dirty="0" smtClean="0">
                <a:sym typeface="Wingdings" panose="05000000000000000000" pitchFamily="2" charset="2"/>
              </a:rPr>
              <a:t>系統</a:t>
            </a:r>
            <a:r>
              <a:rPr lang="zh-TW" altLang="en-US" dirty="0">
                <a:sym typeface="Wingdings" panose="05000000000000000000" pitchFamily="2" charset="2"/>
              </a:rPr>
              <a:t>簡單化造成的損失，在詞彙發展中得到了補償</a:t>
            </a:r>
            <a:r>
              <a:rPr lang="zh-TW" altLang="en-US" dirty="0" smtClean="0">
                <a:sym typeface="Wingdings" panose="05000000000000000000" pitchFamily="2" charset="2"/>
              </a:rPr>
              <a:t>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/>
              <a:t>呂叔</a:t>
            </a:r>
            <a:r>
              <a:rPr lang="zh-TW" altLang="en-US" dirty="0" smtClean="0"/>
              <a:t>湘（</a:t>
            </a:r>
            <a:r>
              <a:rPr lang="en-US" altLang="zh-TW" dirty="0" smtClean="0"/>
              <a:t>1963</a:t>
            </a:r>
            <a:r>
              <a:rPr lang="zh-TW" altLang="en-US" dirty="0" smtClean="0"/>
              <a:t>）雙</a:t>
            </a:r>
            <a:r>
              <a:rPr lang="zh-TW" altLang="en-US" dirty="0"/>
              <a:t>音化是一種</a:t>
            </a:r>
            <a:r>
              <a:rPr lang="zh-TW" altLang="en-US" dirty="0" smtClean="0"/>
              <a:t>補償</a:t>
            </a:r>
            <a:r>
              <a:rPr lang="zh-TW" altLang="en-US" dirty="0"/>
              <a:t>手段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Li &amp; </a:t>
            </a:r>
            <a:r>
              <a:rPr lang="en-US" altLang="zh-TW" dirty="0" smtClean="0"/>
              <a:t>Thompson</a:t>
            </a:r>
            <a:r>
              <a:rPr lang="zh-TW" altLang="en-US" dirty="0"/>
              <a:t> （</a:t>
            </a:r>
            <a:r>
              <a:rPr lang="en-US" altLang="zh-TW" dirty="0" smtClean="0"/>
              <a:t>1989</a:t>
            </a:r>
            <a:r>
              <a:rPr lang="zh-TW" altLang="en-US" dirty="0" smtClean="0"/>
              <a:t>） ：</a:t>
            </a:r>
            <a:r>
              <a:rPr lang="zh-TW" altLang="en-US" dirty="0" smtClean="0"/>
              <a:t>同音詞</a:t>
            </a:r>
            <a:r>
              <a:rPr lang="zh-TW" altLang="en-US" dirty="0"/>
              <a:t>過多的威脅轉而迫使漢語的複音詞數量劇增，其手段 主要是複合</a:t>
            </a:r>
            <a:r>
              <a:rPr lang="en-US" altLang="zh-TW" dirty="0"/>
              <a:t>……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3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現代化字表重視頻率</a:t>
            </a:r>
            <a:endParaRPr lang="en-US" altLang="zh-TW" dirty="0" smtClean="0"/>
          </a:p>
          <a:p>
            <a:pPr lvl="1"/>
            <a:r>
              <a:rPr lang="zh-TW" altLang="en-US" dirty="0"/>
              <a:t>以</a:t>
            </a:r>
            <a:r>
              <a:rPr lang="zh-TW" altLang="en-US" dirty="0" smtClean="0"/>
              <a:t>效率為目標</a:t>
            </a:r>
            <a:endParaRPr lang="en-US" altLang="zh-TW" dirty="0" smtClean="0"/>
          </a:p>
          <a:p>
            <a:r>
              <a:rPr lang="zh-TW" altLang="en-US" dirty="0" smtClean="0"/>
              <a:t>漢字</a:t>
            </a:r>
            <a:r>
              <a:rPr lang="zh-TW" altLang="en-US" dirty="0"/>
              <a:t>雖然有</a:t>
            </a:r>
            <a:r>
              <a:rPr lang="en-US" altLang="zh-TW" dirty="0"/>
              <a:t>10</a:t>
            </a:r>
            <a:r>
              <a:rPr lang="zh-TW" altLang="en-US" dirty="0"/>
              <a:t>萬字</a:t>
            </a:r>
            <a:endParaRPr lang="en-US" altLang="zh-TW" dirty="0"/>
          </a:p>
          <a:p>
            <a:pPr lvl="1"/>
            <a:r>
              <a:rPr lang="zh-TW" altLang="en-US" dirty="0"/>
              <a:t>一般性的閱讀溝通大約</a:t>
            </a:r>
            <a:r>
              <a:rPr lang="zh-TW" altLang="en-US" dirty="0" smtClean="0"/>
              <a:t>需要 </a:t>
            </a:r>
            <a:r>
              <a:rPr lang="en-US" altLang="zh-TW" dirty="0" smtClean="0"/>
              <a:t>3,000 </a:t>
            </a:r>
            <a:r>
              <a:rPr lang="zh-TW" altLang="en-US" dirty="0"/>
              <a:t>字</a:t>
            </a:r>
            <a:endParaRPr lang="en-US" altLang="zh-TW" dirty="0" smtClean="0"/>
          </a:p>
          <a:p>
            <a:r>
              <a:rPr lang="zh-TW" altLang="en-US" dirty="0" smtClean="0"/>
              <a:t>透過字表覆蓋率可以了解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華語學習者大約需要學多少字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字表的效率如何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7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壹、建置應用語料庫及標準體系簡介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9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參、教學詞表建置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5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中文一共有多少詞？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詞彙是一個開放</a:t>
            </a:r>
            <a:r>
              <a:rPr lang="zh-TW" altLang="en-US" dirty="0" smtClean="0"/>
              <a:t>集合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蒐集的文章越多，詞彙量越大</a:t>
            </a:r>
            <a:endParaRPr lang="en-US" altLang="zh-TW" dirty="0"/>
          </a:p>
          <a:p>
            <a:pPr lvl="1"/>
            <a:r>
              <a:rPr lang="zh-TW" altLang="en-US" dirty="0"/>
              <a:t>十</a:t>
            </a:r>
            <a:r>
              <a:rPr lang="zh-TW" altLang="en-US" dirty="0" smtClean="0"/>
              <a:t>年份的報紙所用的詞彙約 </a:t>
            </a:r>
            <a:r>
              <a:rPr lang="en-US" altLang="zh-TW" dirty="0" smtClean="0"/>
              <a:t>300 </a:t>
            </a:r>
            <a:r>
              <a:rPr lang="zh-TW" altLang="en-US" dirty="0" smtClean="0"/>
              <a:t>萬詞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衍生性高的詞：</a:t>
            </a:r>
            <a:endParaRPr lang="en-US" altLang="zh-TW" dirty="0"/>
          </a:p>
          <a:p>
            <a:pPr lvl="2"/>
            <a:r>
              <a:rPr lang="zh-TW" altLang="en-US" dirty="0" smtClean="0"/>
              <a:t>人名、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地名、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組</a:t>
            </a:r>
            <a:r>
              <a:rPr lang="zh-TW" altLang="en-US" dirty="0"/>
              <a:t>識名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時間、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日期、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數量詞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4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詞彙覆蓋率要多少才夠用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閱讀理解實驗：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80%</a:t>
            </a:r>
            <a:r>
              <a:rPr lang="zh-TW" altLang="en-US" dirty="0" smtClean="0"/>
              <a:t>覆蓋率：可以抓住篇章要旨 </a:t>
            </a:r>
            <a:r>
              <a:rPr lang="en-US" altLang="zh-TW" dirty="0" smtClean="0"/>
              <a:t>(Nation,2001)</a:t>
            </a:r>
          </a:p>
          <a:p>
            <a:pPr lvl="1"/>
            <a:r>
              <a:rPr lang="en-US" altLang="zh-TW" dirty="0" smtClean="0"/>
              <a:t>95% </a:t>
            </a:r>
            <a:r>
              <a:rPr lang="zh-TW" altLang="en-US" dirty="0" smtClean="0"/>
              <a:t>覆蓋率：可以達到一般理解</a:t>
            </a:r>
            <a:r>
              <a:rPr lang="en-US" altLang="zh-TW" dirty="0" smtClean="0"/>
              <a:t>(</a:t>
            </a:r>
            <a:r>
              <a:rPr lang="en-US" altLang="zh-TW" dirty="0" smtClean="0"/>
              <a:t>Laufer,1989)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98% </a:t>
            </a:r>
            <a:r>
              <a:rPr lang="zh-TW" altLang="en-US" dirty="0" smtClean="0"/>
              <a:t>覆蓋</a:t>
            </a:r>
            <a:r>
              <a:rPr lang="zh-TW" altLang="en-US" dirty="0"/>
              <a:t>率：</a:t>
            </a:r>
            <a:r>
              <a:rPr lang="zh-TW" altLang="en-US" dirty="0" smtClean="0"/>
              <a:t>可以達到輕鬆</a:t>
            </a:r>
            <a:r>
              <a:rPr lang="zh-TW" altLang="en-US" dirty="0" smtClean="0"/>
              <a:t>理解 </a:t>
            </a:r>
            <a:r>
              <a:rPr lang="en-US" altLang="zh-TW" dirty="0" smtClean="0"/>
              <a:t>(</a:t>
            </a:r>
            <a:r>
              <a:rPr lang="en-US" altLang="zh-TW" dirty="0" smtClean="0"/>
              <a:t>Hu </a:t>
            </a:r>
            <a:r>
              <a:rPr lang="en-US" altLang="zh-TW" dirty="0"/>
              <a:t>&amp; Nation,2000)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7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中文要</a:t>
            </a:r>
            <a:r>
              <a:rPr lang="zh-TW" altLang="en-US" dirty="0"/>
              <a:t>學多少詞才夠用？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9432" cy="4495800"/>
          </a:xfrm>
        </p:spPr>
        <p:txBody>
          <a:bodyPr/>
          <a:lstStyle/>
          <a:p>
            <a:r>
              <a:rPr lang="zh-TW" altLang="en-US" dirty="0"/>
              <a:t>觀察</a:t>
            </a:r>
            <a:r>
              <a:rPr lang="zh-TW" altLang="en-US" dirty="0" smtClean="0"/>
              <a:t>詞彙的語料庫覆蓋率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</a:t>
            </a:r>
            <a:r>
              <a:rPr lang="zh-TW" altLang="en-US" dirty="0" smtClean="0"/>
              <a:t>萬詞的語料庫覆蓋率才</a:t>
            </a:r>
            <a:r>
              <a:rPr lang="en-US" altLang="zh-TW" dirty="0" smtClean="0"/>
              <a:t>95%</a:t>
            </a:r>
          </a:p>
          <a:p>
            <a:pPr lvl="1"/>
            <a:r>
              <a:rPr lang="en-US" altLang="zh-TW" dirty="0" smtClean="0"/>
              <a:t>4</a:t>
            </a:r>
            <a:r>
              <a:rPr lang="zh-TW" altLang="en-US" dirty="0" smtClean="0"/>
              <a:t>萬詞要</a:t>
            </a:r>
            <a:r>
              <a:rPr lang="zh-TW" altLang="en-US" dirty="0"/>
              <a:t>學</a:t>
            </a:r>
            <a:r>
              <a:rPr lang="zh-TW" altLang="en-US" dirty="0" smtClean="0"/>
              <a:t>多久？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728192" cy="5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868144" y="6118067"/>
            <a:ext cx="2160240" cy="576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2 4"/>
          <p:cNvSpPr/>
          <p:nvPr/>
        </p:nvSpPr>
        <p:spPr>
          <a:xfrm>
            <a:off x="7740352" y="707366"/>
            <a:ext cx="1080120" cy="610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043"/>
              <a:gd name="adj6" fmla="val -498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7A"/>
                </a:solidFill>
              </a:rPr>
              <a:t>國教院書面語</a:t>
            </a:r>
            <a:endParaRPr lang="zh-TW" altLang="en-US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628" y="87212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中文詞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英文詞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9432" cy="4495800"/>
          </a:xfrm>
        </p:spPr>
        <p:txBody>
          <a:bodyPr/>
          <a:lstStyle/>
          <a:p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04404"/>
            <a:ext cx="1728192" cy="5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84" y="1412775"/>
            <a:ext cx="1633409" cy="5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/>
          <p:cNvCxnSpPr/>
          <p:nvPr/>
        </p:nvCxnSpPr>
        <p:spPr>
          <a:xfrm flipH="1">
            <a:off x="3990590" y="2276872"/>
            <a:ext cx="581410" cy="396044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3990589" y="2492896"/>
            <a:ext cx="687389" cy="648072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3995936" y="1988840"/>
            <a:ext cx="484004" cy="288032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4572000" y="2492896"/>
            <a:ext cx="1656184" cy="3600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334404" y="3429000"/>
            <a:ext cx="1656184" cy="3600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線圖說文字 2 10"/>
          <p:cNvSpPr/>
          <p:nvPr/>
        </p:nvSpPr>
        <p:spPr>
          <a:xfrm flipH="1">
            <a:off x="276045" y="1238804"/>
            <a:ext cx="1772691" cy="610519"/>
          </a:xfrm>
          <a:prstGeom prst="borderCallout2">
            <a:avLst>
              <a:gd name="adj1" fmla="val 18750"/>
              <a:gd name="adj2" fmla="val -8333"/>
              <a:gd name="adj3" fmla="val -10333"/>
              <a:gd name="adj4" fmla="val -27685"/>
              <a:gd name="adj5" fmla="val 22880"/>
              <a:gd name="adj6" fmla="val -784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7A"/>
                </a:solidFill>
              </a:rPr>
              <a:t>國教院書面語</a:t>
            </a:r>
            <a:endParaRPr lang="en-US" altLang="zh-TW" dirty="0" smtClean="0">
              <a:solidFill>
                <a:srgbClr val="00007A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00007A"/>
                </a:solidFill>
              </a:rPr>
              <a:t>(</a:t>
            </a:r>
            <a:r>
              <a:rPr lang="zh-TW" altLang="en-US" dirty="0" smtClean="0">
                <a:solidFill>
                  <a:srgbClr val="00007A"/>
                </a:solidFill>
              </a:rPr>
              <a:t>華語</a:t>
            </a:r>
            <a:r>
              <a:rPr lang="en-US" altLang="zh-TW" dirty="0" smtClean="0">
                <a:solidFill>
                  <a:srgbClr val="00007A"/>
                </a:solidFill>
              </a:rPr>
              <a:t>)</a:t>
            </a:r>
            <a:endParaRPr lang="zh-TW" altLang="en-US" dirty="0">
              <a:solidFill>
                <a:srgbClr val="00007A"/>
              </a:solidFill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6495271" y="941197"/>
            <a:ext cx="1587679" cy="610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32"/>
              <a:gd name="adj6" fmla="val -714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7A"/>
                </a:solidFill>
              </a:rPr>
              <a:t>BNC </a:t>
            </a:r>
            <a:r>
              <a:rPr lang="zh-TW" altLang="en-US" dirty="0" smtClean="0">
                <a:solidFill>
                  <a:srgbClr val="00007A"/>
                </a:solidFill>
              </a:rPr>
              <a:t>語料庫</a:t>
            </a:r>
            <a:endParaRPr lang="en-US" altLang="zh-TW" dirty="0" smtClean="0">
              <a:solidFill>
                <a:srgbClr val="00007A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00007A"/>
                </a:solidFill>
              </a:rPr>
              <a:t>(</a:t>
            </a:r>
            <a:r>
              <a:rPr lang="zh-TW" altLang="en-US" dirty="0" smtClean="0">
                <a:solidFill>
                  <a:srgbClr val="00007A"/>
                </a:solidFill>
              </a:rPr>
              <a:t>英語</a:t>
            </a:r>
            <a:r>
              <a:rPr lang="en-US" altLang="zh-TW" dirty="0" smtClean="0">
                <a:solidFill>
                  <a:srgbClr val="00007A"/>
                </a:solidFill>
              </a:rPr>
              <a:t>)</a:t>
            </a:r>
            <a:endParaRPr lang="zh-TW" altLang="en-US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為什麼中英文表覆蓋率差這麼多？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對詞語認定的差異：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英文詞</a:t>
            </a:r>
            <a:r>
              <a:rPr lang="zh-TW" altLang="en-US" b="1" dirty="0" smtClean="0">
                <a:solidFill>
                  <a:srgbClr val="5033FD"/>
                </a:solidFill>
              </a:rPr>
              <a:t>以空白為邊界</a:t>
            </a:r>
            <a:endParaRPr lang="en-US" altLang="zh-TW" b="1" dirty="0" smtClean="0">
              <a:solidFill>
                <a:srgbClr val="5033FD"/>
              </a:solidFill>
            </a:endParaRPr>
          </a:p>
          <a:p>
            <a:pPr lvl="1"/>
            <a:r>
              <a:rPr lang="zh-TW" altLang="en-US" dirty="0" smtClean="0"/>
              <a:t>中文詞之間</a:t>
            </a:r>
            <a:r>
              <a:rPr lang="zh-TW" altLang="en-US" b="1" dirty="0" smtClean="0">
                <a:solidFill>
                  <a:srgbClr val="FF0000"/>
                </a:solidFill>
              </a:rPr>
              <a:t>沒有天然邊界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由分詞標準界定詞語</a:t>
            </a:r>
            <a:r>
              <a:rPr lang="en-US" altLang="zh-TW" dirty="0" smtClean="0"/>
              <a:t>(</a:t>
            </a:r>
            <a:r>
              <a:rPr lang="zh-TW" altLang="en-US" dirty="0" smtClean="0"/>
              <a:t>黃居仁等</a:t>
            </a:r>
            <a:r>
              <a:rPr lang="en-US" altLang="zh-TW" dirty="0" smtClean="0"/>
              <a:t>, 1997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 smtClean="0"/>
              <a:t>例：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對不起     </a:t>
            </a:r>
            <a:r>
              <a:rPr lang="en-US" altLang="zh-TW" dirty="0" smtClean="0"/>
              <a:t>	I am sorry;  excuse me</a:t>
            </a:r>
          </a:p>
          <a:p>
            <a:pPr lvl="2"/>
            <a:r>
              <a:rPr lang="zh-TW" altLang="en-US" dirty="0" smtClean="0"/>
              <a:t>物理系</a:t>
            </a:r>
            <a:r>
              <a:rPr lang="en-US" altLang="zh-TW" dirty="0" smtClean="0"/>
              <a:t>	physics department</a:t>
            </a:r>
          </a:p>
          <a:p>
            <a:pPr lvl="2"/>
            <a:r>
              <a:rPr lang="zh-TW" altLang="en-US" dirty="0"/>
              <a:t>國中</a:t>
            </a:r>
            <a:r>
              <a:rPr lang="zh-TW" altLang="en-US" dirty="0" smtClean="0"/>
              <a:t>生</a:t>
            </a:r>
            <a:r>
              <a:rPr lang="en-US" altLang="zh-TW" dirty="0"/>
              <a:t>	junior high school </a:t>
            </a:r>
            <a:r>
              <a:rPr lang="en-US" altLang="zh-TW" dirty="0" smtClean="0"/>
              <a:t>students</a:t>
            </a:r>
          </a:p>
          <a:p>
            <a:pPr lvl="1"/>
            <a:r>
              <a:rPr lang="zh-TW" altLang="en-US" dirty="0" smtClean="0"/>
              <a:t>影響：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詞越長，詞頻越低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該詞對覆蓋率的貢獻越低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383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哪些詞要先教？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能力指標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L-1-1 </a:t>
            </a:r>
            <a:r>
              <a:rPr lang="zh-TW" altLang="en-US" dirty="0" smtClean="0"/>
              <a:t>能聽懂簡單的數量名稱</a:t>
            </a:r>
            <a:r>
              <a:rPr lang="en-US" altLang="zh-TW" dirty="0" smtClean="0"/>
              <a:t>(</a:t>
            </a:r>
            <a:r>
              <a:rPr lang="zh-TW" altLang="en-US" dirty="0" smtClean="0"/>
              <a:t>數字、價錢、時間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十、百、千、萬、幾、多少</a:t>
            </a:r>
            <a:endParaRPr lang="en-US" altLang="zh-TW" dirty="0" smtClean="0">
              <a:solidFill>
                <a:srgbClr val="5033F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點、分、小時、鐘頭、上午、下午、天、日、年、月</a:t>
            </a:r>
            <a:endParaRPr lang="en-US" altLang="zh-TW" dirty="0" smtClean="0">
              <a:solidFill>
                <a:srgbClr val="5033F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L-1-2 </a:t>
            </a:r>
            <a:r>
              <a:rPr lang="zh-TW" altLang="en-US" dirty="0" smtClean="0"/>
              <a:t>能聽懂簡單字詞介紹個人相關資訊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國籍、住址、學經歷、家庭狀況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爸爸、媽媽、哥哥、姊姊、弟弟、妹妹</a:t>
            </a:r>
            <a:endParaRPr lang="en-US" altLang="zh-TW" dirty="0" smtClean="0">
              <a:solidFill>
                <a:srgbClr val="5033F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我、你、他</a:t>
            </a:r>
            <a:endParaRPr lang="en-US" altLang="zh-TW" dirty="0" smtClean="0">
              <a:solidFill>
                <a:srgbClr val="5033F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5033F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endParaRPr lang="en-US" altLang="zh-TW" dirty="0" smtClean="0">
              <a:solidFill>
                <a:srgbClr val="5033F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L-1-3 </a:t>
            </a:r>
            <a:r>
              <a:rPr lang="zh-TW" altLang="en-US" dirty="0" smtClean="0"/>
              <a:t>能聽懂生活常用的簡單詞彙及短語</a:t>
            </a:r>
            <a:endParaRPr lang="en-US" altLang="zh-TW" dirty="0" smtClean="0"/>
          </a:p>
          <a:p>
            <a:pPr lvl="2"/>
            <a:r>
              <a:rPr lang="zh-TW" altLang="en-US" b="1" dirty="0" smtClean="0">
                <a:solidFill>
                  <a:srgbClr val="5033FD"/>
                </a:solidFill>
              </a:rPr>
              <a:t>請、謝謝、對不起 、沒關係</a:t>
            </a:r>
            <a:endParaRPr lang="en-US" altLang="zh-TW" b="1" dirty="0" smtClean="0">
              <a:solidFill>
                <a:srgbClr val="5033FD"/>
              </a:solidFill>
            </a:endParaRPr>
          </a:p>
          <a:p>
            <a:pPr lvl="2"/>
            <a:r>
              <a:rPr lang="zh-TW" altLang="en-US" b="1" dirty="0" smtClean="0">
                <a:solidFill>
                  <a:srgbClr val="5033FD"/>
                </a:solidFill>
              </a:rPr>
              <a:t>早安、晚安、再見</a:t>
            </a:r>
            <a:endParaRPr lang="en-US" altLang="zh-TW" b="1" dirty="0" smtClean="0">
              <a:solidFill>
                <a:srgbClr val="5033FD"/>
              </a:solidFill>
            </a:endParaRPr>
          </a:p>
          <a:p>
            <a:r>
              <a:rPr lang="zh-TW" altLang="en-US" dirty="0" smtClean="0"/>
              <a:t>詞頻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大原則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b="1" dirty="0" smtClean="0">
                <a:solidFill>
                  <a:srgbClr val="5033FD"/>
                </a:solidFill>
              </a:rPr>
              <a:t>腳踏車 </a:t>
            </a:r>
            <a:r>
              <a:rPr lang="en-US" altLang="zh-TW" b="1" dirty="0" smtClean="0"/>
              <a:t>vs. </a:t>
            </a:r>
            <a:r>
              <a:rPr lang="zh-TW" altLang="en-US" b="1" dirty="0" smtClean="0">
                <a:solidFill>
                  <a:srgbClr val="5033FD"/>
                </a:solidFill>
              </a:rPr>
              <a:t>自行車</a:t>
            </a:r>
            <a:endParaRPr lang="en-US" altLang="zh-TW" b="1" dirty="0">
              <a:solidFill>
                <a:srgbClr val="5033FD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8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96" y="805942"/>
            <a:ext cx="3128333" cy="586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19" y="2312868"/>
            <a:ext cx="3952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572664" y="1713781"/>
            <a:ext cx="595223" cy="486817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704250" y="1713781"/>
            <a:ext cx="1421833" cy="486817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1233577" y="2708694"/>
            <a:ext cx="569344" cy="741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1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禮貌用語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5" y="2262277"/>
            <a:ext cx="382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79" y="1517170"/>
            <a:ext cx="2486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779698" y="2262277"/>
            <a:ext cx="552091" cy="394119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811992" y="2262276"/>
            <a:ext cx="969034" cy="394119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1233577" y="2708694"/>
            <a:ext cx="569344" cy="741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9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找廚房用詞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5" y="1831856"/>
            <a:ext cx="3238157" cy="435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16" y="1393706"/>
            <a:ext cx="2879335" cy="51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>
          <a:xfrm>
            <a:off x="1037506" y="2268747"/>
            <a:ext cx="569344" cy="741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2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4319310" y="2006571"/>
            <a:ext cx="1827116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820"/>
                </a:lnTo>
                <a:lnTo>
                  <a:pt x="1827116" y="289820"/>
                </a:lnTo>
                <a:lnTo>
                  <a:pt x="1827116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群組 44"/>
          <p:cNvGrpSpPr/>
          <p:nvPr/>
        </p:nvGrpSpPr>
        <p:grpSpPr>
          <a:xfrm>
            <a:off x="642628" y="3083645"/>
            <a:ext cx="2399610" cy="425287"/>
            <a:chOff x="642628" y="3083645"/>
            <a:chExt cx="2399610" cy="425287"/>
          </a:xfrm>
        </p:grpSpPr>
        <p:sp>
          <p:nvSpPr>
            <p:cNvPr id="8" name="手繪多邊形 7"/>
            <p:cNvSpPr/>
            <p:nvPr/>
          </p:nvSpPr>
          <p:spPr>
            <a:xfrm>
              <a:off x="1842433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99805" y="289820"/>
                  </a:lnTo>
                  <a:lnTo>
                    <a:pt x="119980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842433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399935" y="289820"/>
                  </a:lnTo>
                  <a:lnTo>
                    <a:pt x="39993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1442498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9935" y="0"/>
                  </a:moveTo>
                  <a:lnTo>
                    <a:pt x="39993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642628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9805" y="0"/>
                  </a:moveTo>
                  <a:lnTo>
                    <a:pt x="119980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手繪多邊形 11"/>
          <p:cNvSpPr/>
          <p:nvPr/>
        </p:nvSpPr>
        <p:spPr>
          <a:xfrm>
            <a:off x="1842433" y="2006571"/>
            <a:ext cx="2476877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76877" y="0"/>
                </a:moveTo>
                <a:lnTo>
                  <a:pt x="2476877" y="289820"/>
                </a:lnTo>
                <a:lnTo>
                  <a:pt x="0" y="289820"/>
                </a:lnTo>
                <a:lnTo>
                  <a:pt x="0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群組 32"/>
          <p:cNvGrpSpPr/>
          <p:nvPr/>
        </p:nvGrpSpPr>
        <p:grpSpPr>
          <a:xfrm>
            <a:off x="53866" y="698502"/>
            <a:ext cx="8693367" cy="1462422"/>
            <a:chOff x="53866" y="698502"/>
            <a:chExt cx="8693367" cy="1462422"/>
          </a:xfrm>
        </p:grpSpPr>
        <p:sp>
          <p:nvSpPr>
            <p:cNvPr id="13" name="圓角矩形 12"/>
            <p:cNvSpPr/>
            <p:nvPr/>
          </p:nvSpPr>
          <p:spPr>
            <a:xfrm>
              <a:off x="53866" y="698502"/>
              <a:ext cx="8530889" cy="1308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手繪多邊形 13"/>
            <p:cNvSpPr/>
            <p:nvPr/>
          </p:nvSpPr>
          <p:spPr>
            <a:xfrm>
              <a:off x="216344" y="852856"/>
              <a:ext cx="8530889" cy="1308068"/>
            </a:xfrm>
            <a:custGeom>
              <a:avLst/>
              <a:gdLst>
                <a:gd name="connsiteX0" fmla="*/ 0 w 8530889"/>
                <a:gd name="connsiteY0" fmla="*/ 130807 h 1308068"/>
                <a:gd name="connsiteX1" fmla="*/ 130807 w 8530889"/>
                <a:gd name="connsiteY1" fmla="*/ 0 h 1308068"/>
                <a:gd name="connsiteX2" fmla="*/ 8400082 w 8530889"/>
                <a:gd name="connsiteY2" fmla="*/ 0 h 1308068"/>
                <a:gd name="connsiteX3" fmla="*/ 8530889 w 8530889"/>
                <a:gd name="connsiteY3" fmla="*/ 130807 h 1308068"/>
                <a:gd name="connsiteX4" fmla="*/ 8530889 w 8530889"/>
                <a:gd name="connsiteY4" fmla="*/ 1177261 h 1308068"/>
                <a:gd name="connsiteX5" fmla="*/ 8400082 w 8530889"/>
                <a:gd name="connsiteY5" fmla="*/ 1308068 h 1308068"/>
                <a:gd name="connsiteX6" fmla="*/ 130807 w 8530889"/>
                <a:gd name="connsiteY6" fmla="*/ 1308068 h 1308068"/>
                <a:gd name="connsiteX7" fmla="*/ 0 w 8530889"/>
                <a:gd name="connsiteY7" fmla="*/ 1177261 h 1308068"/>
                <a:gd name="connsiteX8" fmla="*/ 0 w 8530889"/>
                <a:gd name="connsiteY8" fmla="*/ 130807 h 1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0889" h="1308068">
                  <a:moveTo>
                    <a:pt x="0" y="130807"/>
                  </a:moveTo>
                  <a:cubicBezTo>
                    <a:pt x="0" y="58564"/>
                    <a:pt x="58564" y="0"/>
                    <a:pt x="130807" y="0"/>
                  </a:cubicBezTo>
                  <a:lnTo>
                    <a:pt x="8400082" y="0"/>
                  </a:lnTo>
                  <a:cubicBezTo>
                    <a:pt x="8472325" y="0"/>
                    <a:pt x="8530889" y="58564"/>
                    <a:pt x="8530889" y="130807"/>
                  </a:cubicBezTo>
                  <a:lnTo>
                    <a:pt x="8530889" y="1177261"/>
                  </a:lnTo>
                  <a:cubicBezTo>
                    <a:pt x="8530889" y="1249504"/>
                    <a:pt x="8472325" y="1308068"/>
                    <a:pt x="8400082" y="1308068"/>
                  </a:cubicBezTo>
                  <a:lnTo>
                    <a:pt x="130807" y="1308068"/>
                  </a:lnTo>
                  <a:cubicBezTo>
                    <a:pt x="58564" y="1308068"/>
                    <a:pt x="0" y="1249504"/>
                    <a:pt x="0" y="1177261"/>
                  </a:cubicBezTo>
                  <a:lnTo>
                    <a:pt x="0" y="13080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232" tIns="160232" rIns="160232" bIns="16023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/>
                <a:t>建置應用語料庫及標準體系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（「邁向華語文教育產業輸出大國八年計畫」子計畫：</a:t>
              </a:r>
              <a:r>
                <a:rPr lang="en-US" altLang="zh-TW" sz="1600" kern="1200" dirty="0" smtClean="0"/>
                <a:t>2013~2020</a:t>
              </a:r>
              <a:r>
                <a:rPr lang="zh-TW" altLang="en-US" sz="1600" kern="1200" dirty="0" smtClean="0"/>
                <a:t>）</a:t>
              </a:r>
              <a:endParaRPr lang="zh-TW" altLang="en-US" sz="1600" kern="120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77795" y="2431858"/>
            <a:ext cx="3491754" cy="806141"/>
            <a:chOff x="177795" y="2431858"/>
            <a:chExt cx="3491754" cy="806141"/>
          </a:xfrm>
        </p:grpSpPr>
        <p:sp>
          <p:nvSpPr>
            <p:cNvPr id="15" name="圓角矩形 14"/>
            <p:cNvSpPr/>
            <p:nvPr/>
          </p:nvSpPr>
          <p:spPr>
            <a:xfrm>
              <a:off x="177795" y="2431858"/>
              <a:ext cx="3329276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340273" y="2586212"/>
              <a:ext cx="3329276" cy="651787"/>
            </a:xfrm>
            <a:custGeom>
              <a:avLst/>
              <a:gdLst>
                <a:gd name="connsiteX0" fmla="*/ 0 w 3329276"/>
                <a:gd name="connsiteY0" fmla="*/ 65179 h 651787"/>
                <a:gd name="connsiteX1" fmla="*/ 65179 w 3329276"/>
                <a:gd name="connsiteY1" fmla="*/ 0 h 651787"/>
                <a:gd name="connsiteX2" fmla="*/ 3264097 w 3329276"/>
                <a:gd name="connsiteY2" fmla="*/ 0 h 651787"/>
                <a:gd name="connsiteX3" fmla="*/ 3329276 w 3329276"/>
                <a:gd name="connsiteY3" fmla="*/ 65179 h 651787"/>
                <a:gd name="connsiteX4" fmla="*/ 3329276 w 3329276"/>
                <a:gd name="connsiteY4" fmla="*/ 586608 h 651787"/>
                <a:gd name="connsiteX5" fmla="*/ 3264097 w 3329276"/>
                <a:gd name="connsiteY5" fmla="*/ 651787 h 651787"/>
                <a:gd name="connsiteX6" fmla="*/ 65179 w 3329276"/>
                <a:gd name="connsiteY6" fmla="*/ 651787 h 651787"/>
                <a:gd name="connsiteX7" fmla="*/ 0 w 3329276"/>
                <a:gd name="connsiteY7" fmla="*/ 586608 h 651787"/>
                <a:gd name="connsiteX8" fmla="*/ 0 w 3329276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276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3264097" y="0"/>
                  </a:lnTo>
                  <a:cubicBezTo>
                    <a:pt x="3300094" y="0"/>
                    <a:pt x="3329276" y="29182"/>
                    <a:pt x="3329276" y="65179"/>
                  </a:cubicBezTo>
                  <a:lnTo>
                    <a:pt x="3329276" y="586608"/>
                  </a:lnTo>
                  <a:cubicBezTo>
                    <a:pt x="3329276" y="622605"/>
                    <a:pt x="3300094" y="651787"/>
                    <a:pt x="3264097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/>
                <a:t>建置華語文應用語料庫</a:t>
              </a:r>
              <a:endParaRPr lang="zh-TW" altLang="en-US" sz="1800" kern="12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05171" y="3508932"/>
            <a:ext cx="637391" cy="2256875"/>
            <a:chOff x="405171" y="3508932"/>
            <a:chExt cx="637391" cy="2256875"/>
          </a:xfrm>
        </p:grpSpPr>
        <p:sp>
          <p:nvSpPr>
            <p:cNvPr id="17" name="圓角矩形 16"/>
            <p:cNvSpPr/>
            <p:nvPr/>
          </p:nvSpPr>
          <p:spPr>
            <a:xfrm>
              <a:off x="40517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手繪多邊形 17"/>
            <p:cNvSpPr/>
            <p:nvPr/>
          </p:nvSpPr>
          <p:spPr>
            <a:xfrm>
              <a:off x="567649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書面語</a:t>
              </a:r>
              <a:endParaRPr lang="zh-TW" altLang="en-US" sz="1600" kern="1200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205041" y="3508932"/>
            <a:ext cx="637392" cy="2256875"/>
            <a:chOff x="1205041" y="3508932"/>
            <a:chExt cx="637392" cy="2256875"/>
          </a:xfrm>
        </p:grpSpPr>
        <p:sp>
          <p:nvSpPr>
            <p:cNvPr id="19" name="圓角矩形 18"/>
            <p:cNvSpPr/>
            <p:nvPr/>
          </p:nvSpPr>
          <p:spPr>
            <a:xfrm>
              <a:off x="120504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136752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口語</a:t>
              </a:r>
              <a:endParaRPr lang="zh-TW" altLang="en-US" sz="1600" kern="1200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004911" y="3508932"/>
            <a:ext cx="637392" cy="2256875"/>
            <a:chOff x="2004911" y="3508932"/>
            <a:chExt cx="637392" cy="2256875"/>
          </a:xfrm>
        </p:grpSpPr>
        <p:sp>
          <p:nvSpPr>
            <p:cNvPr id="21" name="圓角矩形 20"/>
            <p:cNvSpPr/>
            <p:nvPr/>
          </p:nvSpPr>
          <p:spPr>
            <a:xfrm>
              <a:off x="200491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手繪多邊形 21"/>
            <p:cNvSpPr/>
            <p:nvPr/>
          </p:nvSpPr>
          <p:spPr>
            <a:xfrm>
              <a:off x="216739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華英雙語</a:t>
              </a:r>
              <a:endParaRPr lang="zh-TW" altLang="en-US" sz="1600" kern="1200" dirty="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804781" y="3508932"/>
            <a:ext cx="637392" cy="2256875"/>
            <a:chOff x="2804781" y="3508932"/>
            <a:chExt cx="637392" cy="2256875"/>
          </a:xfrm>
        </p:grpSpPr>
        <p:sp>
          <p:nvSpPr>
            <p:cNvPr id="23" name="圓角矩形 22"/>
            <p:cNvSpPr/>
            <p:nvPr/>
          </p:nvSpPr>
          <p:spPr>
            <a:xfrm>
              <a:off x="280478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手繪多邊形 23"/>
            <p:cNvSpPr/>
            <p:nvPr/>
          </p:nvSpPr>
          <p:spPr>
            <a:xfrm>
              <a:off x="296726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smtClean="0"/>
                <a:t>華語中介語</a:t>
              </a:r>
              <a:endParaRPr lang="zh-TW" altLang="en-US" sz="1600" kern="1200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954688" y="3083645"/>
            <a:ext cx="2320291" cy="425287"/>
            <a:chOff x="4954688" y="3083645"/>
            <a:chExt cx="2320291" cy="425287"/>
          </a:xfrm>
        </p:grpSpPr>
        <p:sp>
          <p:nvSpPr>
            <p:cNvPr id="3" name="手繪多邊形 2"/>
            <p:cNvSpPr/>
            <p:nvPr/>
          </p:nvSpPr>
          <p:spPr>
            <a:xfrm>
              <a:off x="6146427" y="3083645"/>
              <a:ext cx="1128552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28552" y="289820"/>
                  </a:lnTo>
                  <a:lnTo>
                    <a:pt x="1128552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手繪多邊形 4"/>
            <p:cNvSpPr/>
            <p:nvPr/>
          </p:nvSpPr>
          <p:spPr>
            <a:xfrm>
              <a:off x="6037521" y="3083645"/>
              <a:ext cx="91440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8906" y="0"/>
                  </a:moveTo>
                  <a:lnTo>
                    <a:pt x="108906" y="289820"/>
                  </a:lnTo>
                  <a:lnTo>
                    <a:pt x="45720" y="289820"/>
                  </a:lnTo>
                  <a:lnTo>
                    <a:pt x="4572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4954688" y="3083645"/>
              <a:ext cx="1191738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1738" y="0"/>
                  </a:moveTo>
                  <a:lnTo>
                    <a:pt x="1191738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群組 42"/>
          <p:cNvGrpSpPr/>
          <p:nvPr/>
        </p:nvGrpSpPr>
        <p:grpSpPr>
          <a:xfrm>
            <a:off x="3832028" y="2431858"/>
            <a:ext cx="4791276" cy="806141"/>
            <a:chOff x="3832028" y="2431858"/>
            <a:chExt cx="4791276" cy="806141"/>
          </a:xfrm>
        </p:grpSpPr>
        <p:sp>
          <p:nvSpPr>
            <p:cNvPr id="25" name="圓角矩形 24"/>
            <p:cNvSpPr/>
            <p:nvPr/>
          </p:nvSpPr>
          <p:spPr>
            <a:xfrm>
              <a:off x="3832028" y="2431858"/>
              <a:ext cx="4628798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3994506" y="2586212"/>
              <a:ext cx="4628798" cy="651787"/>
            </a:xfrm>
            <a:custGeom>
              <a:avLst/>
              <a:gdLst>
                <a:gd name="connsiteX0" fmla="*/ 0 w 4628798"/>
                <a:gd name="connsiteY0" fmla="*/ 65179 h 651787"/>
                <a:gd name="connsiteX1" fmla="*/ 65179 w 4628798"/>
                <a:gd name="connsiteY1" fmla="*/ 0 h 651787"/>
                <a:gd name="connsiteX2" fmla="*/ 4563619 w 4628798"/>
                <a:gd name="connsiteY2" fmla="*/ 0 h 651787"/>
                <a:gd name="connsiteX3" fmla="*/ 4628798 w 4628798"/>
                <a:gd name="connsiteY3" fmla="*/ 65179 h 651787"/>
                <a:gd name="connsiteX4" fmla="*/ 4628798 w 4628798"/>
                <a:gd name="connsiteY4" fmla="*/ 586608 h 651787"/>
                <a:gd name="connsiteX5" fmla="*/ 4563619 w 4628798"/>
                <a:gd name="connsiteY5" fmla="*/ 651787 h 651787"/>
                <a:gd name="connsiteX6" fmla="*/ 65179 w 4628798"/>
                <a:gd name="connsiteY6" fmla="*/ 651787 h 651787"/>
                <a:gd name="connsiteX7" fmla="*/ 0 w 4628798"/>
                <a:gd name="connsiteY7" fmla="*/ 586608 h 651787"/>
                <a:gd name="connsiteX8" fmla="*/ 0 w 4628798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798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4563619" y="0"/>
                  </a:lnTo>
                  <a:cubicBezTo>
                    <a:pt x="4599616" y="0"/>
                    <a:pt x="4628798" y="29182"/>
                    <a:pt x="4628798" y="65179"/>
                  </a:cubicBezTo>
                  <a:lnTo>
                    <a:pt x="4628798" y="586608"/>
                  </a:lnTo>
                  <a:cubicBezTo>
                    <a:pt x="4628798" y="622605"/>
                    <a:pt x="4599616" y="651787"/>
                    <a:pt x="4563619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以語料庫為基礎，訂定華語文分級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標準及訂定國際接軌之華語文能力指標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639802" y="3508932"/>
            <a:ext cx="792250" cy="2288019"/>
            <a:chOff x="4639802" y="3508932"/>
            <a:chExt cx="792250" cy="2288019"/>
          </a:xfrm>
        </p:grpSpPr>
        <p:sp>
          <p:nvSpPr>
            <p:cNvPr id="27" name="圓角矩形 26"/>
            <p:cNvSpPr/>
            <p:nvPr/>
          </p:nvSpPr>
          <p:spPr>
            <a:xfrm>
              <a:off x="4639802" y="3508932"/>
              <a:ext cx="629771" cy="21336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手繪多邊形 27"/>
            <p:cNvSpPr/>
            <p:nvPr/>
          </p:nvSpPr>
          <p:spPr>
            <a:xfrm>
              <a:off x="4802281" y="3663287"/>
              <a:ext cx="629771" cy="2133664"/>
            </a:xfrm>
            <a:custGeom>
              <a:avLst/>
              <a:gdLst>
                <a:gd name="connsiteX0" fmla="*/ 0 w 629771"/>
                <a:gd name="connsiteY0" fmla="*/ 62977 h 2133664"/>
                <a:gd name="connsiteX1" fmla="*/ 62977 w 629771"/>
                <a:gd name="connsiteY1" fmla="*/ 0 h 2133664"/>
                <a:gd name="connsiteX2" fmla="*/ 566794 w 629771"/>
                <a:gd name="connsiteY2" fmla="*/ 0 h 2133664"/>
                <a:gd name="connsiteX3" fmla="*/ 629771 w 629771"/>
                <a:gd name="connsiteY3" fmla="*/ 62977 h 2133664"/>
                <a:gd name="connsiteX4" fmla="*/ 629771 w 629771"/>
                <a:gd name="connsiteY4" fmla="*/ 2070687 h 2133664"/>
                <a:gd name="connsiteX5" fmla="*/ 566794 w 629771"/>
                <a:gd name="connsiteY5" fmla="*/ 2133664 h 2133664"/>
                <a:gd name="connsiteX6" fmla="*/ 62977 w 629771"/>
                <a:gd name="connsiteY6" fmla="*/ 2133664 h 2133664"/>
                <a:gd name="connsiteX7" fmla="*/ 0 w 629771"/>
                <a:gd name="connsiteY7" fmla="*/ 2070687 h 2133664"/>
                <a:gd name="connsiteX8" fmla="*/ 0 w 629771"/>
                <a:gd name="connsiteY8" fmla="*/ 62977 h 2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1" h="2133664">
                  <a:moveTo>
                    <a:pt x="0" y="62977"/>
                  </a:moveTo>
                  <a:cubicBezTo>
                    <a:pt x="0" y="28196"/>
                    <a:pt x="28196" y="0"/>
                    <a:pt x="62977" y="0"/>
                  </a:cubicBezTo>
                  <a:lnTo>
                    <a:pt x="566794" y="0"/>
                  </a:lnTo>
                  <a:cubicBezTo>
                    <a:pt x="601575" y="0"/>
                    <a:pt x="629771" y="28196"/>
                    <a:pt x="629771" y="62977"/>
                  </a:cubicBezTo>
                  <a:lnTo>
                    <a:pt x="629771" y="2070687"/>
                  </a:lnTo>
                  <a:cubicBezTo>
                    <a:pt x="629771" y="2105468"/>
                    <a:pt x="601575" y="2133664"/>
                    <a:pt x="566794" y="2133664"/>
                  </a:cubicBezTo>
                  <a:lnTo>
                    <a:pt x="62977" y="2133664"/>
                  </a:lnTo>
                  <a:cubicBezTo>
                    <a:pt x="28196" y="2133664"/>
                    <a:pt x="0" y="2105468"/>
                    <a:pt x="0" y="2070687"/>
                  </a:cubicBezTo>
                  <a:lnTo>
                    <a:pt x="0" y="6297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9405" tIns="79405" rIns="79405" bIns="7940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訂定國際接軌之</a:t>
              </a:r>
              <a:endParaRPr lang="en-US" altLang="zh-TW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華語文能力指標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594531" y="3508932"/>
            <a:ext cx="1139898" cy="2263821"/>
            <a:chOff x="5594531" y="3508932"/>
            <a:chExt cx="1139898" cy="2263821"/>
          </a:xfrm>
        </p:grpSpPr>
        <p:sp>
          <p:nvSpPr>
            <p:cNvPr id="29" name="圓角矩形 28"/>
            <p:cNvSpPr/>
            <p:nvPr/>
          </p:nvSpPr>
          <p:spPr>
            <a:xfrm>
              <a:off x="5594531" y="3508932"/>
              <a:ext cx="977420" cy="2109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5757009" y="3663287"/>
              <a:ext cx="977420" cy="2109466"/>
            </a:xfrm>
            <a:custGeom>
              <a:avLst/>
              <a:gdLst>
                <a:gd name="connsiteX0" fmla="*/ 0 w 977420"/>
                <a:gd name="connsiteY0" fmla="*/ 97742 h 2109466"/>
                <a:gd name="connsiteX1" fmla="*/ 97742 w 977420"/>
                <a:gd name="connsiteY1" fmla="*/ 0 h 2109466"/>
                <a:gd name="connsiteX2" fmla="*/ 879678 w 977420"/>
                <a:gd name="connsiteY2" fmla="*/ 0 h 2109466"/>
                <a:gd name="connsiteX3" fmla="*/ 977420 w 977420"/>
                <a:gd name="connsiteY3" fmla="*/ 97742 h 2109466"/>
                <a:gd name="connsiteX4" fmla="*/ 977420 w 977420"/>
                <a:gd name="connsiteY4" fmla="*/ 2011724 h 2109466"/>
                <a:gd name="connsiteX5" fmla="*/ 879678 w 977420"/>
                <a:gd name="connsiteY5" fmla="*/ 2109466 h 2109466"/>
                <a:gd name="connsiteX6" fmla="*/ 97742 w 977420"/>
                <a:gd name="connsiteY6" fmla="*/ 2109466 h 2109466"/>
                <a:gd name="connsiteX7" fmla="*/ 0 w 977420"/>
                <a:gd name="connsiteY7" fmla="*/ 2011724 h 2109466"/>
                <a:gd name="connsiteX8" fmla="*/ 0 w 977420"/>
                <a:gd name="connsiteY8" fmla="*/ 97742 h 21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420" h="2109466">
                  <a:moveTo>
                    <a:pt x="0" y="97742"/>
                  </a:moveTo>
                  <a:cubicBezTo>
                    <a:pt x="0" y="43761"/>
                    <a:pt x="43761" y="0"/>
                    <a:pt x="97742" y="0"/>
                  </a:cubicBezTo>
                  <a:lnTo>
                    <a:pt x="879678" y="0"/>
                  </a:lnTo>
                  <a:cubicBezTo>
                    <a:pt x="933659" y="0"/>
                    <a:pt x="977420" y="43761"/>
                    <a:pt x="977420" y="97742"/>
                  </a:cubicBezTo>
                  <a:lnTo>
                    <a:pt x="977420" y="2011724"/>
                  </a:lnTo>
                  <a:cubicBezTo>
                    <a:pt x="977420" y="2065705"/>
                    <a:pt x="933659" y="2109466"/>
                    <a:pt x="879678" y="2109466"/>
                  </a:cubicBezTo>
                  <a:lnTo>
                    <a:pt x="97742" y="2109466"/>
                  </a:lnTo>
                  <a:cubicBezTo>
                    <a:pt x="43761" y="2109466"/>
                    <a:pt x="0" y="2065705"/>
                    <a:pt x="0" y="2011724"/>
                  </a:cubicBezTo>
                  <a:lnTo>
                    <a:pt x="0" y="97742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9588" tIns="89588" rIns="89588" bIns="895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研訂華語文聽、說、讀、寫、譯各級能力指標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896907" y="3508932"/>
            <a:ext cx="918622" cy="2294965"/>
            <a:chOff x="6896907" y="3508932"/>
            <a:chExt cx="918622" cy="2294965"/>
          </a:xfrm>
        </p:grpSpPr>
        <p:sp>
          <p:nvSpPr>
            <p:cNvPr id="31" name="圓角矩形 30"/>
            <p:cNvSpPr/>
            <p:nvPr/>
          </p:nvSpPr>
          <p:spPr>
            <a:xfrm>
              <a:off x="6896907" y="3508932"/>
              <a:ext cx="756143" cy="2140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手繪多邊形 31"/>
            <p:cNvSpPr/>
            <p:nvPr/>
          </p:nvSpPr>
          <p:spPr>
            <a:xfrm>
              <a:off x="7059386" y="3663287"/>
              <a:ext cx="756143" cy="2140610"/>
            </a:xfrm>
            <a:custGeom>
              <a:avLst/>
              <a:gdLst>
                <a:gd name="connsiteX0" fmla="*/ 0 w 756143"/>
                <a:gd name="connsiteY0" fmla="*/ 75614 h 2140610"/>
                <a:gd name="connsiteX1" fmla="*/ 75614 w 756143"/>
                <a:gd name="connsiteY1" fmla="*/ 0 h 2140610"/>
                <a:gd name="connsiteX2" fmla="*/ 680529 w 756143"/>
                <a:gd name="connsiteY2" fmla="*/ 0 h 2140610"/>
                <a:gd name="connsiteX3" fmla="*/ 756143 w 756143"/>
                <a:gd name="connsiteY3" fmla="*/ 75614 h 2140610"/>
                <a:gd name="connsiteX4" fmla="*/ 756143 w 756143"/>
                <a:gd name="connsiteY4" fmla="*/ 2064996 h 2140610"/>
                <a:gd name="connsiteX5" fmla="*/ 680529 w 756143"/>
                <a:gd name="connsiteY5" fmla="*/ 2140610 h 2140610"/>
                <a:gd name="connsiteX6" fmla="*/ 75614 w 756143"/>
                <a:gd name="connsiteY6" fmla="*/ 2140610 h 2140610"/>
                <a:gd name="connsiteX7" fmla="*/ 0 w 756143"/>
                <a:gd name="connsiteY7" fmla="*/ 2064996 h 2140610"/>
                <a:gd name="connsiteX8" fmla="*/ 0 w 756143"/>
                <a:gd name="connsiteY8" fmla="*/ 75614 h 214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143" h="2140610">
                  <a:moveTo>
                    <a:pt x="0" y="75614"/>
                  </a:moveTo>
                  <a:cubicBezTo>
                    <a:pt x="0" y="33854"/>
                    <a:pt x="33854" y="0"/>
                    <a:pt x="75614" y="0"/>
                  </a:cubicBezTo>
                  <a:lnTo>
                    <a:pt x="680529" y="0"/>
                  </a:lnTo>
                  <a:cubicBezTo>
                    <a:pt x="722289" y="0"/>
                    <a:pt x="756143" y="33854"/>
                    <a:pt x="756143" y="75614"/>
                  </a:cubicBezTo>
                  <a:lnTo>
                    <a:pt x="756143" y="2064996"/>
                  </a:lnTo>
                  <a:cubicBezTo>
                    <a:pt x="756143" y="2106756"/>
                    <a:pt x="722289" y="2140610"/>
                    <a:pt x="680529" y="2140610"/>
                  </a:cubicBezTo>
                  <a:lnTo>
                    <a:pt x="75614" y="2140610"/>
                  </a:lnTo>
                  <a:cubicBezTo>
                    <a:pt x="33854" y="2140610"/>
                    <a:pt x="0" y="2106756"/>
                    <a:pt x="0" y="2064996"/>
                  </a:cubicBezTo>
                  <a:lnTo>
                    <a:pt x="0" y="756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3107" tIns="83107" rIns="83107" bIns="8310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研訂華語文漢字、詞彙、語法之分級標準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索引典系統：頻率比較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常用性：腳踏車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自行車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8" y="3005406"/>
            <a:ext cx="8562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8" y="4920473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3571333" y="2320505"/>
            <a:ext cx="1345721" cy="667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465"/>
              <a:gd name="adj6" fmla="val -56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7A"/>
                </a:solidFill>
              </a:rPr>
              <a:t>書面語</a:t>
            </a:r>
            <a:endParaRPr lang="zh-TW" altLang="en-US" b="1" dirty="0">
              <a:solidFill>
                <a:srgbClr val="00007A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2898472" y="4099882"/>
            <a:ext cx="1345721" cy="667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465"/>
              <a:gd name="adj6" fmla="val -56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7A"/>
                </a:solidFill>
              </a:rPr>
              <a:t>口語</a:t>
            </a:r>
            <a:endParaRPr lang="zh-TW" altLang="en-US" b="1" dirty="0">
              <a:solidFill>
                <a:srgbClr val="00007A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510732" y="2872595"/>
            <a:ext cx="969034" cy="122728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585495" y="4767530"/>
            <a:ext cx="969034" cy="122728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9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44128"/>
            <a:ext cx="7886700" cy="463283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詞彙</a:t>
            </a:r>
            <a:r>
              <a:rPr lang="zh-TW" altLang="en-US" dirty="0"/>
              <a:t>是一個開放集合</a:t>
            </a:r>
            <a:endParaRPr lang="en-US" altLang="zh-TW" dirty="0"/>
          </a:p>
          <a:p>
            <a:pPr lvl="1"/>
            <a:r>
              <a:rPr lang="zh-TW" altLang="en-US" dirty="0" smtClean="0"/>
              <a:t>一般認為華語閱讀</a:t>
            </a:r>
            <a:r>
              <a:rPr lang="zh-TW" altLang="en-US" dirty="0"/>
              <a:t>溝通大約需要 </a:t>
            </a:r>
            <a:r>
              <a:rPr lang="en-US" altLang="zh-TW" dirty="0" smtClean="0"/>
              <a:t>8,000~14,000 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語料庫覆蓋率 </a:t>
            </a:r>
            <a:r>
              <a:rPr lang="en-US" altLang="zh-TW" dirty="0" smtClean="0"/>
              <a:t>90%</a:t>
            </a:r>
            <a:r>
              <a:rPr lang="zh-TW" altLang="en-US" dirty="0" smtClean="0"/>
              <a:t>大約需要 </a:t>
            </a:r>
            <a:r>
              <a:rPr lang="en-US" altLang="zh-TW" dirty="0" smtClean="0"/>
              <a:t>16,000 </a:t>
            </a:r>
            <a:r>
              <a:rPr lang="zh-TW" altLang="en-US" dirty="0" smtClean="0"/>
              <a:t>詞</a:t>
            </a:r>
            <a:endParaRPr lang="en-US" altLang="zh-TW" dirty="0"/>
          </a:p>
          <a:p>
            <a:r>
              <a:rPr lang="zh-TW" altLang="en-US" dirty="0" smtClean="0"/>
              <a:t>透過詞表</a:t>
            </a:r>
            <a:r>
              <a:rPr lang="zh-TW" altLang="en-US" dirty="0"/>
              <a:t>覆蓋率可以了解</a:t>
            </a:r>
            <a:endParaRPr lang="en-US" altLang="zh-TW" dirty="0"/>
          </a:p>
          <a:p>
            <a:pPr lvl="1"/>
            <a:r>
              <a:rPr lang="zh-TW" altLang="en-US" dirty="0"/>
              <a:t>華語學習者大約需要學</a:t>
            </a:r>
            <a:r>
              <a:rPr lang="zh-TW" altLang="en-US" dirty="0" smtClean="0"/>
              <a:t>多少詞</a:t>
            </a:r>
            <a:endParaRPr lang="en-US" altLang="zh-TW" dirty="0"/>
          </a:p>
          <a:p>
            <a:pPr lvl="1"/>
            <a:r>
              <a:rPr lang="zh-TW" altLang="en-US" dirty="0" smtClean="0"/>
              <a:t>詞表</a:t>
            </a:r>
            <a:r>
              <a:rPr lang="zh-TW" altLang="en-US" dirty="0"/>
              <a:t>的效率</a:t>
            </a:r>
            <a:r>
              <a:rPr lang="zh-TW" altLang="en-US" dirty="0" smtClean="0"/>
              <a:t>如何</a:t>
            </a:r>
            <a:endParaRPr lang="en-US" altLang="zh-TW" dirty="0" smtClean="0"/>
          </a:p>
          <a:p>
            <a:r>
              <a:rPr lang="zh-TW" altLang="en-US" dirty="0" smtClean="0"/>
              <a:t>透過語義場關聯詞系統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近義詞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情境下的用語</a:t>
            </a:r>
            <a:endParaRPr lang="en-US" altLang="zh-TW" dirty="0" smtClean="0"/>
          </a:p>
          <a:p>
            <a:r>
              <a:rPr lang="zh-TW" altLang="en-US" dirty="0" smtClean="0"/>
              <a:t>透過索引典系統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比較詞語的常用性</a:t>
            </a:r>
            <a:r>
              <a:rPr lang="en-US" altLang="zh-TW" dirty="0"/>
              <a:t>	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7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smtClean="0"/>
              <a:t>肆、</a:t>
            </a:r>
            <a:r>
              <a:rPr lang="zh-TW" altLang="en-US" sz="5400" dirty="0" smtClean="0"/>
              <a:t>學習者辭典輔助編輯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5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什麼是學習者辭典？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學習者：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指第二語學習者，相對於母語來說</a:t>
            </a:r>
            <a:endParaRPr lang="en-US" altLang="zh-TW" dirty="0" smtClean="0"/>
          </a:p>
          <a:p>
            <a:r>
              <a:rPr lang="zh-TW" altLang="en-US" dirty="0" smtClean="0"/>
              <a:t>學習者辭典</a:t>
            </a:r>
            <a:r>
              <a:rPr lang="en-US" altLang="zh-TW" dirty="0"/>
              <a:t> </a:t>
            </a:r>
            <a:r>
              <a:rPr lang="en-US" altLang="zh-TW" dirty="0" smtClean="0"/>
              <a:t>(learner’s dictionary)</a:t>
            </a:r>
          </a:p>
          <a:p>
            <a:pPr lvl="1"/>
            <a:r>
              <a:rPr lang="zh-TW" altLang="en-US" dirty="0" smtClean="0"/>
              <a:t>針對第二語言學習者所設計的辭典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2"/>
            <a:r>
              <a:rPr lang="zh-TW" altLang="zh-TW" dirty="0"/>
              <a:t>《牛津高階學習者詞典》（</a:t>
            </a:r>
            <a:r>
              <a:rPr lang="en-US" altLang="zh-TW" dirty="0"/>
              <a:t>Oxford Advanced Learner's Dictionary</a:t>
            </a:r>
            <a:r>
              <a:rPr lang="zh-TW" altLang="zh-TW" dirty="0"/>
              <a:t>）</a:t>
            </a:r>
            <a:endParaRPr lang="en-US" altLang="zh-TW" dirty="0" smtClean="0"/>
          </a:p>
          <a:p>
            <a:pPr lvl="2"/>
            <a:r>
              <a:rPr lang="zh-TW" altLang="zh-TW" dirty="0"/>
              <a:t>《柯林斯高階學習者詞典》（</a:t>
            </a:r>
            <a:r>
              <a:rPr lang="en-US" altLang="zh-TW" dirty="0"/>
              <a:t>Collins COBUILD Advanced Learner's English Dictionary</a:t>
            </a:r>
            <a:r>
              <a:rPr lang="zh-TW" altLang="zh-TW" dirty="0"/>
              <a:t>）</a:t>
            </a:r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52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一般</a:t>
            </a:r>
            <a:r>
              <a:rPr lang="zh-TW" altLang="en-US" dirty="0" smtClean="0"/>
              <a:t>辭典不適合二語學習嗎？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缺乏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語言互動環境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zh-TW" altLang="en-US" dirty="0" smtClean="0"/>
              <a:t>母語學習者在互動機會上比二語學習者多很多</a:t>
            </a:r>
            <a:endParaRPr lang="en-US" altLang="zh-TW" dirty="0"/>
          </a:p>
          <a:p>
            <a:pPr lvl="2"/>
            <a:r>
              <a:rPr lang="zh-TW" altLang="en-US" dirty="0" smtClean="0"/>
              <a:t>二語學習者</a:t>
            </a:r>
            <a:r>
              <a:rPr lang="zh-TW" altLang="en-US" dirty="0"/>
              <a:t>缺乏語感</a:t>
            </a:r>
            <a:endParaRPr lang="en-US" altLang="zh-TW" dirty="0" smtClean="0"/>
          </a:p>
          <a:p>
            <a:pPr lvl="2"/>
            <a:r>
              <a:rPr lang="zh-TW" altLang="en-US" dirty="0"/>
              <a:t>二語學習者</a:t>
            </a:r>
            <a:r>
              <a:rPr lang="zh-TW" altLang="en-US" dirty="0" smtClean="0"/>
              <a:t>詞彙</a:t>
            </a:r>
            <a:r>
              <a:rPr lang="zh-TW" altLang="en-US" dirty="0"/>
              <a:t>量</a:t>
            </a:r>
            <a:r>
              <a:rPr lang="zh-TW" altLang="en-US" dirty="0" smtClean="0"/>
              <a:t>有限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缺乏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語言糾正環境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 smtClean="0"/>
              <a:t>母語學習有自然糾正的環境</a:t>
            </a:r>
            <a:endParaRPr lang="en-US" altLang="zh-TW" b="1" dirty="0" smtClean="0"/>
          </a:p>
          <a:p>
            <a:pPr lvl="2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Dad, Can I have your lemon?</a:t>
            </a:r>
          </a:p>
          <a:p>
            <a:pPr lvl="2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You mean my apple?</a:t>
            </a:r>
          </a:p>
          <a:p>
            <a:pPr lvl="2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*My mother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goed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to the supermarket.</a:t>
            </a:r>
          </a:p>
          <a:p>
            <a:pPr lvl="2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You mean she went to supermarket?</a:t>
            </a:r>
          </a:p>
          <a:p>
            <a:pPr lvl="1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二語學習者缺乏生活中的語言糾正環境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2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課堂是唯一的糾正管道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學習者不能用一般辭典嗎？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25" y="1639018"/>
            <a:ext cx="8462513" cy="4761781"/>
          </a:xfrm>
        </p:spPr>
        <p:txBody>
          <a:bodyPr>
            <a:normAutofit/>
          </a:bodyPr>
          <a:lstStyle/>
          <a:p>
            <a:r>
              <a:rPr lang="zh-TW" altLang="en-US" b="1" dirty="0"/>
              <a:t>母語遷移</a:t>
            </a:r>
          </a:p>
          <a:p>
            <a:pPr lvl="1"/>
            <a:r>
              <a:rPr lang="zh-TW" altLang="en-US" dirty="0"/>
              <a:t>*我老闆希望我結婚台灣人。 </a:t>
            </a:r>
            <a:r>
              <a:rPr lang="en-US" altLang="zh-TW" dirty="0"/>
              <a:t>(</a:t>
            </a:r>
            <a:r>
              <a:rPr lang="zh-TW" altLang="en-US" dirty="0"/>
              <a:t>陳俊光</a:t>
            </a:r>
            <a:r>
              <a:rPr lang="en-US" altLang="zh-TW" dirty="0"/>
              <a:t>, </a:t>
            </a:r>
            <a:r>
              <a:rPr lang="en-US" altLang="zh-TW" dirty="0" smtClean="0"/>
              <a:t>2007)</a:t>
            </a:r>
            <a:endParaRPr lang="en-US" altLang="zh-TW" dirty="0"/>
          </a:p>
          <a:p>
            <a:pPr lvl="1"/>
            <a:r>
              <a:rPr lang="en-US" altLang="zh-TW" dirty="0" smtClean="0"/>
              <a:t>*</a:t>
            </a:r>
            <a:r>
              <a:rPr lang="zh-TW" altLang="en-US" dirty="0" smtClean="0"/>
              <a:t>我</a:t>
            </a:r>
            <a:r>
              <a:rPr lang="zh-TW" altLang="en-US" dirty="0"/>
              <a:t>很好，和你？ </a:t>
            </a:r>
            <a:r>
              <a:rPr lang="en-US" altLang="zh-TW" dirty="0"/>
              <a:t>(</a:t>
            </a:r>
            <a:r>
              <a:rPr lang="zh-TW" altLang="en-US" dirty="0"/>
              <a:t>陳俊光</a:t>
            </a:r>
            <a:r>
              <a:rPr lang="en-US" altLang="zh-TW" dirty="0"/>
              <a:t>, </a:t>
            </a:r>
            <a:r>
              <a:rPr lang="en-US" altLang="zh-TW" dirty="0" smtClean="0"/>
              <a:t>2007)</a:t>
            </a:r>
            <a:endParaRPr lang="en-US" altLang="zh-TW" dirty="0" smtClean="0"/>
          </a:p>
          <a:p>
            <a:r>
              <a:rPr lang="zh-TW" altLang="en-US" dirty="0"/>
              <a:t>迴避策略</a:t>
            </a:r>
            <a:endParaRPr lang="en-US" altLang="zh-TW" dirty="0" smtClean="0"/>
          </a:p>
          <a:p>
            <a:pPr lvl="1"/>
            <a:r>
              <a:rPr lang="zh-TW" altLang="en-US" dirty="0"/>
              <a:t>歐美學生</a:t>
            </a:r>
            <a:r>
              <a:rPr lang="zh-TW" altLang="en-US" dirty="0" smtClean="0"/>
              <a:t>迴避使用「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dirty="0" smtClean="0"/>
              <a:t>」取代</a:t>
            </a:r>
            <a:r>
              <a:rPr lang="en-US" altLang="zh-TW" dirty="0"/>
              <a:t>) (</a:t>
            </a:r>
            <a:r>
              <a:rPr lang="zh-TW" altLang="en-US" dirty="0"/>
              <a:t>陳俊光</a:t>
            </a:r>
            <a:r>
              <a:rPr lang="en-US" altLang="zh-TW" dirty="0"/>
              <a:t>, </a:t>
            </a:r>
            <a:r>
              <a:rPr lang="en-US" altLang="zh-TW" dirty="0" smtClean="0"/>
              <a:t>2007)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/>
              <a:t>過度使用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因偏好某一語言形式，使用頻率顯著超過母語者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泰國人學英語過度使用敬語、</a:t>
            </a:r>
            <a:r>
              <a:rPr lang="zh-TW" altLang="en-US" dirty="0" smtClean="0"/>
              <a:t>頭銜</a:t>
            </a:r>
            <a:r>
              <a:rPr lang="en-US" altLang="zh-TW" dirty="0"/>
              <a:t>(</a:t>
            </a:r>
            <a:r>
              <a:rPr lang="zh-TW" altLang="en-US" dirty="0"/>
              <a:t>陳俊光</a:t>
            </a:r>
            <a:r>
              <a:rPr lang="en-US" altLang="zh-TW" dirty="0"/>
              <a:t>, </a:t>
            </a:r>
            <a:r>
              <a:rPr lang="en-US" altLang="zh-TW" dirty="0" smtClean="0"/>
              <a:t>2007)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875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學習者辭典的考量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8650" y="1457864"/>
            <a:ext cx="7886700" cy="5003321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考慮學習者的語言能力</a:t>
            </a:r>
            <a:endParaRPr lang="en-US" altLang="zh-TW" dirty="0" smtClean="0"/>
          </a:p>
          <a:p>
            <a:pPr lvl="1"/>
            <a:r>
              <a:rPr lang="zh-TW" altLang="en-US" dirty="0"/>
              <a:t>釋義</a:t>
            </a:r>
            <a:r>
              <a:rPr lang="zh-TW" altLang="en-US" dirty="0" smtClean="0"/>
              <a:t>：使用</a:t>
            </a:r>
            <a:r>
              <a:rPr lang="zh-TW" altLang="en-US" dirty="0"/>
              <a:t>最簡單的</a:t>
            </a:r>
            <a:r>
              <a:rPr lang="zh-TW" altLang="en-US" dirty="0" smtClean="0"/>
              <a:t>詞彙及語法</a:t>
            </a:r>
            <a:endParaRPr lang="en-US" altLang="zh-TW" dirty="0" smtClean="0"/>
          </a:p>
          <a:p>
            <a:pPr lvl="2"/>
            <a:r>
              <a:rPr lang="zh-TW" altLang="en-US" dirty="0"/>
              <a:t>朗文：約 </a:t>
            </a:r>
            <a:r>
              <a:rPr lang="en-US" altLang="zh-TW" dirty="0"/>
              <a:t>2,000 </a:t>
            </a:r>
            <a:r>
              <a:rPr lang="zh-TW" altLang="en-US" dirty="0"/>
              <a:t>詞</a:t>
            </a:r>
            <a:endParaRPr lang="en-US" altLang="zh-TW" dirty="0"/>
          </a:p>
          <a:p>
            <a:pPr lvl="2"/>
            <a:r>
              <a:rPr lang="zh-TW" altLang="en-US" dirty="0"/>
              <a:t>麥克米倫：約 </a:t>
            </a:r>
            <a:r>
              <a:rPr lang="en-US" altLang="zh-TW" dirty="0"/>
              <a:t>2,500 </a:t>
            </a:r>
            <a:r>
              <a:rPr lang="zh-TW" altLang="en-US" dirty="0"/>
              <a:t>詞</a:t>
            </a:r>
            <a:endParaRPr lang="en-US" altLang="zh-TW" dirty="0"/>
          </a:p>
          <a:p>
            <a:pPr lvl="2"/>
            <a:r>
              <a:rPr lang="zh-TW" altLang="en-US" dirty="0"/>
              <a:t>牛津：約 </a:t>
            </a:r>
            <a:r>
              <a:rPr lang="en-US" altLang="zh-TW" dirty="0"/>
              <a:t>3,000 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r>
              <a:rPr lang="zh-TW" altLang="en-US" dirty="0" smtClean="0"/>
              <a:t>考慮</a:t>
            </a:r>
            <a:r>
              <a:rPr lang="zh-TW" altLang="en-US" dirty="0"/>
              <a:t>學習者的</a:t>
            </a:r>
            <a:r>
              <a:rPr lang="zh-TW" altLang="en-US" dirty="0" smtClean="0"/>
              <a:t>需求</a:t>
            </a:r>
            <a:endParaRPr lang="en-US" altLang="zh-TW" dirty="0"/>
          </a:p>
          <a:p>
            <a:pPr lvl="1"/>
            <a:r>
              <a:rPr lang="zh-TW" altLang="en-US" dirty="0" smtClean="0"/>
              <a:t>生活：工作</a:t>
            </a:r>
            <a:r>
              <a:rPr lang="zh-TW" altLang="en-US" dirty="0"/>
              <a:t>、求學、遊學</a:t>
            </a:r>
            <a:endParaRPr lang="en-US" altLang="zh-TW" dirty="0"/>
          </a:p>
          <a:p>
            <a:pPr lvl="1"/>
            <a:r>
              <a:rPr lang="zh-TW" altLang="en-US" dirty="0"/>
              <a:t>區域</a:t>
            </a:r>
            <a:r>
              <a:rPr lang="zh-TW" altLang="en-US" dirty="0" smtClean="0"/>
              <a:t>用法：臺灣</a:t>
            </a:r>
            <a:r>
              <a:rPr lang="zh-TW" altLang="en-US" dirty="0"/>
              <a:t>、大陸、香港的使用差異</a:t>
            </a:r>
            <a:endParaRPr lang="en-US" altLang="zh-TW" dirty="0"/>
          </a:p>
          <a:p>
            <a:pPr lvl="1"/>
            <a:r>
              <a:rPr lang="zh-TW" altLang="en-US" dirty="0"/>
              <a:t>基本</a:t>
            </a:r>
            <a:r>
              <a:rPr lang="zh-TW" altLang="en-US" dirty="0" smtClean="0"/>
              <a:t>用法：搭配</a:t>
            </a:r>
            <a:r>
              <a:rPr lang="zh-TW" altLang="en-US" dirty="0"/>
              <a:t>詞、例句</a:t>
            </a:r>
            <a:endParaRPr lang="en-US" altLang="zh-TW" dirty="0"/>
          </a:p>
          <a:p>
            <a:pPr lvl="1"/>
            <a:r>
              <a:rPr lang="zh-TW" altLang="en-US" dirty="0"/>
              <a:t>情境</a:t>
            </a:r>
            <a:r>
              <a:rPr lang="zh-TW" altLang="en-US" dirty="0" smtClean="0"/>
              <a:t>用法：學校自我介紹</a:t>
            </a:r>
            <a:r>
              <a:rPr lang="zh-TW" altLang="en-US" dirty="0"/>
              <a:t>、填寫</a:t>
            </a:r>
            <a:r>
              <a:rPr lang="zh-TW" altLang="en-US" dirty="0" smtClean="0"/>
              <a:t>表格、訂飯店點</a:t>
            </a:r>
            <a:r>
              <a:rPr lang="zh-TW" altLang="en-US" dirty="0"/>
              <a:t>餐、購買車票</a:t>
            </a:r>
            <a:endParaRPr lang="en-US" altLang="zh-TW" dirty="0"/>
          </a:p>
          <a:p>
            <a:pPr lvl="1"/>
            <a:r>
              <a:rPr lang="zh-TW" altLang="en-US" dirty="0"/>
              <a:t>語</a:t>
            </a:r>
            <a:r>
              <a:rPr lang="zh-TW" altLang="en-US" dirty="0" smtClean="0"/>
              <a:t>用：</a:t>
            </a:r>
            <a:r>
              <a:rPr lang="zh-TW" altLang="zh-TW" dirty="0" smtClean="0"/>
              <a:t>抱怨</a:t>
            </a:r>
            <a:r>
              <a:rPr lang="zh-TW" altLang="zh-TW" dirty="0"/>
              <a:t>、拒絕、感謝、結束話題、讚美、道歉、糾正、要求、罵人、插話</a:t>
            </a:r>
            <a:r>
              <a:rPr lang="en-US" altLang="zh-TW" dirty="0" smtClean="0"/>
              <a:t>…</a:t>
            </a:r>
          </a:p>
          <a:p>
            <a:r>
              <a:rPr lang="zh-TW" altLang="en-US" dirty="0"/>
              <a:t>學習者的難點</a:t>
            </a:r>
            <a:endParaRPr lang="en-US" altLang="zh-TW" dirty="0"/>
          </a:p>
          <a:p>
            <a:pPr lvl="1"/>
            <a:r>
              <a:rPr lang="zh-TW" altLang="en-US" dirty="0" smtClean="0"/>
              <a:t>發音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名</a:t>
            </a:r>
            <a:r>
              <a:rPr lang="zh-TW" altLang="en-US" dirty="0"/>
              <a:t>量搭配</a:t>
            </a:r>
            <a:endParaRPr lang="en-US" altLang="zh-TW" dirty="0"/>
          </a:p>
          <a:p>
            <a:pPr lvl="1"/>
            <a:r>
              <a:rPr lang="zh-TW" altLang="en-US" dirty="0"/>
              <a:t>近義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zh-TW" altLang="en-US" dirty="0"/>
              <a:t>離合詞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1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假設要編一本華語文辭典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釋義辭彙</a:t>
            </a:r>
            <a:r>
              <a:rPr lang="zh-TW" altLang="en-US" dirty="0" smtClean="0"/>
              <a:t>量選擇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直接參考英文的釋義辭彙量？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2,000~3,000</a:t>
            </a:r>
          </a:p>
          <a:p>
            <a:pPr lvl="1"/>
            <a:r>
              <a:rPr lang="zh-TW" altLang="en-US" dirty="0" smtClean="0"/>
              <a:t>參考 </a:t>
            </a:r>
            <a:r>
              <a:rPr lang="en-US" altLang="zh-TW" dirty="0" smtClean="0"/>
              <a:t>CEFR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A2~B1</a:t>
            </a:r>
            <a:r>
              <a:rPr lang="zh-TW" altLang="en-US" dirty="0" smtClean="0"/>
              <a:t>之間等級？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參考</a:t>
            </a:r>
            <a:r>
              <a:rPr lang="en-US" altLang="zh-TW" dirty="0" smtClean="0"/>
              <a:t> 80% </a:t>
            </a:r>
            <a:r>
              <a:rPr lang="zh-TW" altLang="en-US" dirty="0" smtClean="0"/>
              <a:t>語料庫覆蓋率？</a:t>
            </a:r>
            <a:endParaRPr lang="en-US" altLang="zh-TW" dirty="0" smtClean="0"/>
          </a:p>
          <a:p>
            <a:r>
              <a:rPr lang="zh-TW" altLang="en-US" dirty="0"/>
              <a:t>近義詞</a:t>
            </a:r>
            <a:r>
              <a:rPr lang="zh-TW" altLang="en-US" dirty="0" smtClean="0"/>
              <a:t>如何編輯？</a:t>
            </a:r>
            <a:endParaRPr lang="en-US" altLang="zh-TW" dirty="0" smtClean="0"/>
          </a:p>
          <a:p>
            <a:r>
              <a:rPr lang="zh-TW" altLang="en-US" dirty="0" smtClean="0"/>
              <a:t>例句如何選擇？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8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 </a:t>
            </a:r>
            <a:r>
              <a:rPr lang="en-US" altLang="zh-TW" dirty="0"/>
              <a:t>CEFR </a:t>
            </a:r>
            <a:r>
              <a:rPr lang="zh-TW" altLang="en-US" dirty="0"/>
              <a:t>的</a:t>
            </a:r>
            <a:r>
              <a:rPr lang="en-US" altLang="zh-TW" dirty="0"/>
              <a:t>A2~B1</a:t>
            </a:r>
            <a:r>
              <a:rPr lang="zh-TW" altLang="en-US" dirty="0"/>
              <a:t>之間等級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華測會華語八千詞分級 </a:t>
            </a:r>
            <a:r>
              <a:rPr lang="en-US" altLang="zh-TW" dirty="0" smtClean="0"/>
              <a:t>(</a:t>
            </a:r>
            <a:r>
              <a:rPr lang="zh-TW" altLang="en-US" dirty="0" smtClean="0"/>
              <a:t>對照 </a:t>
            </a:r>
            <a:r>
              <a:rPr lang="en-US" altLang="zh-TW" dirty="0" smtClean="0"/>
              <a:t>CEFR)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47226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79513" y="3429000"/>
            <a:ext cx="8472266" cy="84239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1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58" y="1893818"/>
            <a:ext cx="3806018" cy="42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近義詞的編輯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4201064" y="3067370"/>
            <a:ext cx="655608" cy="2462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201064" y="3703898"/>
            <a:ext cx="655608" cy="2462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9" y="1893818"/>
            <a:ext cx="3290559" cy="462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888521" y="2846717"/>
            <a:ext cx="293298" cy="4668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622" y="200234"/>
            <a:ext cx="8622210" cy="968999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建置應用語料庫</a:t>
            </a:r>
            <a:r>
              <a:rPr lang="en-US" altLang="zh-TW" sz="40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—</a:t>
            </a:r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華語</a:t>
            </a:r>
            <a:r>
              <a:rPr lang="zh-TW" altLang="en-US" sz="40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文</a:t>
            </a:r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語料庫</a:t>
            </a:r>
            <a:r>
              <a:rPr lang="en-US" altLang="zh-TW" sz="4000" dirty="0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(</a:t>
            </a:r>
            <a:r>
              <a:rPr lang="en-US" altLang="zh-TW" sz="4000" dirty="0" err="1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COCT</a:t>
            </a:r>
            <a:r>
              <a:rPr lang="en-US" altLang="zh-TW" sz="4000" dirty="0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)</a:t>
            </a:r>
            <a:endParaRPr lang="zh-TW" altLang="en-US" sz="4000" dirty="0">
              <a:effectLst/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7" name="拱形 6"/>
          <p:cNvSpPr/>
          <p:nvPr/>
        </p:nvSpPr>
        <p:spPr>
          <a:xfrm>
            <a:off x="1907070" y="2131479"/>
            <a:ext cx="4530880" cy="4004075"/>
          </a:xfrm>
          <a:prstGeom prst="blockArc">
            <a:avLst>
              <a:gd name="adj1" fmla="val 11136026"/>
              <a:gd name="adj2" fmla="val 16714600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拱形 7"/>
          <p:cNvSpPr/>
          <p:nvPr/>
        </p:nvSpPr>
        <p:spPr>
          <a:xfrm>
            <a:off x="1983137" y="1908317"/>
            <a:ext cx="4530880" cy="3926370"/>
          </a:xfrm>
          <a:prstGeom prst="blockArc">
            <a:avLst>
              <a:gd name="adj1" fmla="val 4878913"/>
              <a:gd name="adj2" fmla="val 10403642"/>
              <a:gd name="adj3" fmla="val 4641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2900701" y="1867758"/>
            <a:ext cx="4530880" cy="3895741"/>
          </a:xfrm>
          <a:prstGeom prst="blockArc">
            <a:avLst>
              <a:gd name="adj1" fmla="val 391233"/>
              <a:gd name="adj2" fmla="val 5834084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拱形 9"/>
          <p:cNvSpPr/>
          <p:nvPr/>
        </p:nvSpPr>
        <p:spPr>
          <a:xfrm>
            <a:off x="2882791" y="2153433"/>
            <a:ext cx="4530880" cy="3942817"/>
          </a:xfrm>
          <a:prstGeom prst="blockArc">
            <a:avLst>
              <a:gd name="adj1" fmla="val 15768845"/>
              <a:gd name="adj2" fmla="val 21235243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手繪多邊形 10"/>
          <p:cNvSpPr/>
          <p:nvPr/>
        </p:nvSpPr>
        <p:spPr>
          <a:xfrm>
            <a:off x="3559837" y="2981726"/>
            <a:ext cx="2238232" cy="2086151"/>
          </a:xfrm>
          <a:custGeom>
            <a:avLst/>
            <a:gdLst>
              <a:gd name="connsiteX0" fmla="*/ 0 w 2238232"/>
              <a:gd name="connsiteY0" fmla="*/ 1043076 h 2086151"/>
              <a:gd name="connsiteX1" fmla="*/ 1119116 w 2238232"/>
              <a:gd name="connsiteY1" fmla="*/ 0 h 2086151"/>
              <a:gd name="connsiteX2" fmla="*/ 2238232 w 2238232"/>
              <a:gd name="connsiteY2" fmla="*/ 1043076 h 2086151"/>
              <a:gd name="connsiteX3" fmla="*/ 1119116 w 2238232"/>
              <a:gd name="connsiteY3" fmla="*/ 2086152 h 2086151"/>
              <a:gd name="connsiteX4" fmla="*/ 0 w 2238232"/>
              <a:gd name="connsiteY4" fmla="*/ 1043076 h 20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232" h="2086151">
                <a:moveTo>
                  <a:pt x="0" y="1043076"/>
                </a:moveTo>
                <a:cubicBezTo>
                  <a:pt x="0" y="467001"/>
                  <a:pt x="501045" y="0"/>
                  <a:pt x="1119116" y="0"/>
                </a:cubicBezTo>
                <a:cubicBezTo>
                  <a:pt x="1737187" y="0"/>
                  <a:pt x="2238232" y="467001"/>
                  <a:pt x="2238232" y="1043076"/>
                </a:cubicBezTo>
                <a:cubicBezTo>
                  <a:pt x="2238232" y="1619151"/>
                  <a:pt x="1737187" y="2086152"/>
                  <a:pt x="1119116" y="2086152"/>
                </a:cubicBezTo>
                <a:cubicBezTo>
                  <a:pt x="501045" y="2086152"/>
                  <a:pt x="0" y="1619151"/>
                  <a:pt x="0" y="104307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181" tIns="330910" rIns="353181" bIns="3309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華語文語料庫</a:t>
            </a:r>
            <a:r>
              <a:rPr lang="en-US" altLang="zh-TW" sz="20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Corpus of Contemporary Taiwanese Mandarin (COCT)</a:t>
            </a:r>
            <a:endPara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2882791" y="5175264"/>
            <a:ext cx="3537358" cy="1460306"/>
          </a:xfrm>
          <a:custGeom>
            <a:avLst/>
            <a:gdLst>
              <a:gd name="connsiteX0" fmla="*/ 0 w 3537358"/>
              <a:gd name="connsiteY0" fmla="*/ 730153 h 1460306"/>
              <a:gd name="connsiteX1" fmla="*/ 1768679 w 3537358"/>
              <a:gd name="connsiteY1" fmla="*/ 0 h 1460306"/>
              <a:gd name="connsiteX2" fmla="*/ 3537358 w 3537358"/>
              <a:gd name="connsiteY2" fmla="*/ 730153 h 1460306"/>
              <a:gd name="connsiteX3" fmla="*/ 1768679 w 3537358"/>
              <a:gd name="connsiteY3" fmla="*/ 1460306 h 1460306"/>
              <a:gd name="connsiteX4" fmla="*/ 0 w 35373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358" h="1460306">
                <a:moveTo>
                  <a:pt x="0" y="730153"/>
                </a:moveTo>
                <a:cubicBezTo>
                  <a:pt x="0" y="326901"/>
                  <a:pt x="791865" y="0"/>
                  <a:pt x="1768679" y="0"/>
                </a:cubicBezTo>
                <a:cubicBezTo>
                  <a:pt x="2745493" y="0"/>
                  <a:pt x="3537358" y="326901"/>
                  <a:pt x="3537358" y="730153"/>
                </a:cubicBezTo>
                <a:cubicBezTo>
                  <a:pt x="3537358" y="1133405"/>
                  <a:pt x="2745493" y="1460306"/>
                  <a:pt x="1768679" y="1460306"/>
                </a:cubicBezTo>
                <a:cubicBezTo>
                  <a:pt x="791865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8514" tIns="244337" rIns="548514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華語中介語語料 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142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027455" y="3272611"/>
            <a:ext cx="2257458" cy="1460306"/>
          </a:xfrm>
          <a:custGeom>
            <a:avLst/>
            <a:gdLst>
              <a:gd name="connsiteX0" fmla="*/ 0 w 2257458"/>
              <a:gd name="connsiteY0" fmla="*/ 730153 h 1460306"/>
              <a:gd name="connsiteX1" fmla="*/ 1128729 w 2257458"/>
              <a:gd name="connsiteY1" fmla="*/ 0 h 1460306"/>
              <a:gd name="connsiteX2" fmla="*/ 2257458 w 2257458"/>
              <a:gd name="connsiteY2" fmla="*/ 730153 h 1460306"/>
              <a:gd name="connsiteX3" fmla="*/ 1128729 w 2257458"/>
              <a:gd name="connsiteY3" fmla="*/ 1460306 h 1460306"/>
              <a:gd name="connsiteX4" fmla="*/ 0 w 22574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458" h="1460306">
                <a:moveTo>
                  <a:pt x="0" y="730153"/>
                </a:moveTo>
                <a:cubicBezTo>
                  <a:pt x="0" y="326901"/>
                  <a:pt x="505349" y="0"/>
                  <a:pt x="1128729" y="0"/>
                </a:cubicBezTo>
                <a:cubicBezTo>
                  <a:pt x="1752109" y="0"/>
                  <a:pt x="2257458" y="326901"/>
                  <a:pt x="2257458" y="730153"/>
                </a:cubicBezTo>
                <a:cubicBezTo>
                  <a:pt x="2257458" y="1133405"/>
                  <a:pt x="1752109" y="1460306"/>
                  <a:pt x="1128729" y="1460306"/>
                </a:cubicBezTo>
                <a:cubicBezTo>
                  <a:pt x="505349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077" tIns="244337" rIns="361077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1,160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2835375" y="1274613"/>
            <a:ext cx="3687156" cy="1465066"/>
          </a:xfrm>
          <a:custGeom>
            <a:avLst/>
            <a:gdLst>
              <a:gd name="connsiteX0" fmla="*/ 0 w 3687156"/>
              <a:gd name="connsiteY0" fmla="*/ 732533 h 1465066"/>
              <a:gd name="connsiteX1" fmla="*/ 1843578 w 3687156"/>
              <a:gd name="connsiteY1" fmla="*/ 0 h 1465066"/>
              <a:gd name="connsiteX2" fmla="*/ 3687156 w 3687156"/>
              <a:gd name="connsiteY2" fmla="*/ 732533 h 1465066"/>
              <a:gd name="connsiteX3" fmla="*/ 1843578 w 3687156"/>
              <a:gd name="connsiteY3" fmla="*/ 1465066 h 1465066"/>
              <a:gd name="connsiteX4" fmla="*/ 0 w 3687156"/>
              <a:gd name="connsiteY4" fmla="*/ 732533 h 146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156" h="1465066">
                <a:moveTo>
                  <a:pt x="0" y="732533"/>
                </a:moveTo>
                <a:cubicBezTo>
                  <a:pt x="0" y="327966"/>
                  <a:pt x="825398" y="0"/>
                  <a:pt x="1843578" y="0"/>
                </a:cubicBezTo>
                <a:cubicBezTo>
                  <a:pt x="2861758" y="0"/>
                  <a:pt x="3687156" y="327966"/>
                  <a:pt x="3687156" y="732533"/>
                </a:cubicBezTo>
                <a:cubicBezTo>
                  <a:pt x="3687156" y="1137100"/>
                  <a:pt x="2861758" y="1465066"/>
                  <a:pt x="1843578" y="1465066"/>
                </a:cubicBezTo>
                <a:cubicBezTo>
                  <a:pt x="825398" y="1465066"/>
                  <a:pt x="0" y="1137100"/>
                  <a:pt x="0" y="732533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51" tIns="245034" rIns="570451" bIns="24503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書面語語料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sz="2400" b="1" kern="1200" dirty="0" smtClean="0">
                <a:effectLst/>
                <a:latin typeface="Times New Roman"/>
                <a:ea typeface="標楷體"/>
                <a:cs typeface="Times New Roman"/>
              </a:rPr>
              <a:t>億</a:t>
            </a:r>
            <a:r>
              <a:rPr lang="en-US" altLang="zh-TW" sz="2400" b="1" kern="1200" dirty="0" smtClean="0">
                <a:effectLst/>
                <a:latin typeface="Times New Roman"/>
                <a:ea typeface="標楷體"/>
                <a:cs typeface="Times New Roman"/>
              </a:rPr>
              <a:t>5</a:t>
            </a:r>
            <a:r>
              <a:rPr lang="en-GB" sz="2400" b="1" kern="1200" dirty="0" smtClean="0">
                <a:effectLst/>
                <a:latin typeface="Times New Roman"/>
                <a:ea typeface="標楷體"/>
              </a:rPr>
              <a:t>,000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932399" y="3283644"/>
            <a:ext cx="2428474" cy="1460306"/>
          </a:xfrm>
          <a:custGeom>
            <a:avLst/>
            <a:gdLst>
              <a:gd name="connsiteX0" fmla="*/ 0 w 2428474"/>
              <a:gd name="connsiteY0" fmla="*/ 730153 h 1460306"/>
              <a:gd name="connsiteX1" fmla="*/ 1214237 w 2428474"/>
              <a:gd name="connsiteY1" fmla="*/ 0 h 1460306"/>
              <a:gd name="connsiteX2" fmla="*/ 2428474 w 2428474"/>
              <a:gd name="connsiteY2" fmla="*/ 730153 h 1460306"/>
              <a:gd name="connsiteX3" fmla="*/ 1214237 w 2428474"/>
              <a:gd name="connsiteY3" fmla="*/ 1460306 h 1460306"/>
              <a:gd name="connsiteX4" fmla="*/ 0 w 2428474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474" h="1460306">
                <a:moveTo>
                  <a:pt x="0" y="730153"/>
                </a:moveTo>
                <a:cubicBezTo>
                  <a:pt x="0" y="326901"/>
                  <a:pt x="543632" y="0"/>
                  <a:pt x="1214237" y="0"/>
                </a:cubicBezTo>
                <a:cubicBezTo>
                  <a:pt x="1884842" y="0"/>
                  <a:pt x="2428474" y="326901"/>
                  <a:pt x="2428474" y="730153"/>
                </a:cubicBezTo>
                <a:cubicBezTo>
                  <a:pt x="2428474" y="1133405"/>
                  <a:pt x="1884842" y="1460306"/>
                  <a:pt x="1214237" y="1460306"/>
                </a:cubicBezTo>
                <a:cubicBezTo>
                  <a:pt x="543632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122" tIns="244337" rIns="386122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b="1" kern="1200" dirty="0" smtClean="0">
                <a:effectLst/>
                <a:latin typeface="Times New Roman"/>
                <a:ea typeface="標楷體"/>
              </a:rPr>
              <a:t>2,</a:t>
            </a:r>
            <a:r>
              <a:rPr lang="en-US" altLang="zh-TW" sz="2400" b="1" kern="1200" dirty="0" smtClean="0">
                <a:effectLst/>
                <a:latin typeface="Times New Roman"/>
                <a:ea typeface="標楷體"/>
              </a:rPr>
              <a:t>53</a:t>
            </a:r>
            <a:r>
              <a:rPr lang="en-GB" sz="2400" b="1" kern="1200" dirty="0" smtClean="0">
                <a:effectLst/>
                <a:latin typeface="Times New Roman"/>
                <a:ea typeface="標楷體"/>
              </a:rPr>
              <a:t>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398" y="142724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從索引典取得搭配詞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499469" y="1216227"/>
            <a:ext cx="1105708" cy="5567574"/>
            <a:chOff x="1499469" y="1216227"/>
            <a:chExt cx="1105708" cy="55675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469" y="1468287"/>
              <a:ext cx="1105708" cy="531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652213" y="1216227"/>
              <a:ext cx="80021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/>
                <a:t>感覺</a:t>
              </a:r>
              <a:endParaRPr lang="zh-TW" altLang="en-US" sz="24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05854" y="1212252"/>
            <a:ext cx="935158" cy="5517857"/>
            <a:chOff x="3705854" y="1212252"/>
            <a:chExt cx="935158" cy="55178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854" y="1468287"/>
              <a:ext cx="935158" cy="526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773323" y="1212252"/>
              <a:ext cx="80021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/>
                <a:t>覺得</a:t>
              </a:r>
              <a:endParaRPr lang="zh-TW" altLang="en-US" sz="24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762804" y="1237454"/>
            <a:ext cx="965800" cy="5657104"/>
            <a:chOff x="5762804" y="1237454"/>
            <a:chExt cx="965800" cy="56571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804" y="1468287"/>
              <a:ext cx="965800" cy="542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845594" y="1237454"/>
              <a:ext cx="80021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/>
                <a:t>感受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10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從搭配詞比較近義詞的差異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11387"/>
              </p:ext>
            </p:extLst>
          </p:nvPr>
        </p:nvGraphicFramePr>
        <p:xfrm>
          <a:off x="633351" y="2012355"/>
          <a:ext cx="743245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245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失調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強烈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如何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良好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真實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遲鈍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敏銳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33351" y="1527366"/>
            <a:ext cx="190379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感覺 </a:t>
            </a:r>
            <a:r>
              <a:rPr lang="en-US" altLang="zh-TW" sz="2400" b="1" dirty="0" smtClean="0"/>
              <a:t>vs. </a:t>
            </a:r>
            <a:r>
              <a:rPr lang="zh-TW" altLang="en-US" sz="2400" b="1" dirty="0" smtClean="0"/>
              <a:t>覺得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480305" y="1527366"/>
            <a:ext cx="190379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感覺 </a:t>
            </a:r>
            <a:r>
              <a:rPr lang="en-US" altLang="zh-TW" sz="2400" b="1" dirty="0" smtClean="0"/>
              <a:t>vs. </a:t>
            </a:r>
            <a:r>
              <a:rPr lang="zh-TW" altLang="en-US" sz="2400" b="1" dirty="0" smtClean="0"/>
              <a:t>感受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627173" y="1372090"/>
            <a:ext cx="190379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覺得 </a:t>
            </a:r>
            <a:r>
              <a:rPr lang="en-US" altLang="zh-TW" sz="2400" b="1" dirty="0" smtClean="0"/>
              <a:t>vs. </a:t>
            </a:r>
            <a:r>
              <a:rPr lang="zh-TW" altLang="en-US" sz="2400" b="1" dirty="0" smtClean="0"/>
              <a:t>感受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53296"/>
              </p:ext>
            </p:extLst>
          </p:nvPr>
        </p:nvGraphicFramePr>
        <p:xfrm>
          <a:off x="1498128" y="2012355"/>
          <a:ext cx="1089797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797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尷尬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好笑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有意思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丟臉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34402"/>
              </p:ext>
            </p:extLst>
          </p:nvPr>
        </p:nvGraphicFramePr>
        <p:xfrm>
          <a:off x="3041418" y="2012355"/>
          <a:ext cx="1173192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192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不錯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失調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良好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怪怪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舒服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遲鈍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不對勁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舒適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糟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81892"/>
              </p:ext>
            </p:extLst>
          </p:nvPr>
        </p:nvGraphicFramePr>
        <p:xfrm>
          <a:off x="4345083" y="2012355"/>
          <a:ext cx="1292886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886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直接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安寧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良深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截然不同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07835"/>
              </p:ext>
            </p:extLst>
          </p:nvPr>
        </p:nvGraphicFramePr>
        <p:xfrm>
          <a:off x="6102004" y="1857079"/>
          <a:ext cx="1273581" cy="485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81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開心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孤單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有意思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無聊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好笑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丟臉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不對勁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尷尬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沮喪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怪怪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好玩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噁心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11335"/>
              </p:ext>
            </p:extLst>
          </p:nvPr>
        </p:nvGraphicFramePr>
        <p:xfrm>
          <a:off x="7539488" y="1857079"/>
          <a:ext cx="1440611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611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鮮明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深刻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寧靜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強烈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如何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安寧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美好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截然不同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大不相同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真實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良深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3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從搭配詞比較近義詞的差異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090593"/>
              </p:ext>
            </p:extLst>
          </p:nvPr>
        </p:nvGraphicFramePr>
        <p:xfrm>
          <a:off x="1397480" y="1792704"/>
          <a:ext cx="6556075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278"/>
                <a:gridCol w="1919121"/>
                <a:gridCol w="1699404"/>
                <a:gridCol w="1656272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dirty="0" smtClean="0"/>
                        <a:t>感覺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dirty="0" smtClean="0"/>
                        <a:t>覺得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/>
                        <a:t>感受</a:t>
                      </a:r>
                      <a:endParaRPr lang="zh-TW" altLang="en-US" sz="2400" dirty="0" smtClean="0"/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失調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強烈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遲鈍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敏銳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尷尬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好笑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丟臉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effectLst/>
                        </a:rPr>
                        <a:t>鮮明</a:t>
                      </a: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effectLst/>
                        </a:rPr>
                        <a:t>良深</a:t>
                      </a: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effectLst/>
                        </a:rPr>
                        <a:t>真實</a:t>
                      </a: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X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V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例句編輯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適合教學的例句應具備哪些條件？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err="1" smtClean="0"/>
              <a:t>Atkins&amp;Rundell</a:t>
            </a:r>
            <a:r>
              <a:rPr lang="en-US" altLang="zh-TW" dirty="0" smtClean="0"/>
              <a:t>, 2008)</a:t>
            </a:r>
          </a:p>
          <a:p>
            <a:pPr lvl="1"/>
            <a:r>
              <a:rPr lang="zh-TW" altLang="en-US" dirty="0" smtClean="0"/>
              <a:t>自然而典型</a:t>
            </a:r>
            <a:r>
              <a:rPr lang="en-US" altLang="zh-TW" dirty="0" smtClean="0"/>
              <a:t>(naturalness and typicality)</a:t>
            </a:r>
          </a:p>
          <a:p>
            <a:pPr lvl="2"/>
            <a:r>
              <a:rPr lang="zh-TW" altLang="en-US" dirty="0"/>
              <a:t>常見的搭配詞、語法模式、前後文</a:t>
            </a:r>
            <a:r>
              <a:rPr lang="zh-TW" altLang="en-US" dirty="0" smtClean="0"/>
              <a:t>等等</a:t>
            </a:r>
            <a:endParaRPr lang="en-US" altLang="zh-TW" dirty="0" smtClean="0"/>
          </a:p>
          <a:p>
            <a:pPr lvl="2"/>
            <a:r>
              <a:rPr lang="zh-TW" altLang="en-US" dirty="0"/>
              <a:t>偏好的時態、數字、心情、態度等等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包含有用的訊息</a:t>
            </a:r>
            <a:r>
              <a:rPr lang="en-US" altLang="zh-TW" dirty="0" smtClean="0"/>
              <a:t>(informative)</a:t>
            </a:r>
          </a:p>
          <a:p>
            <a:pPr lvl="2"/>
            <a:r>
              <a:rPr lang="zh-TW" altLang="en-US" dirty="0"/>
              <a:t>有助於了解詞彙的意思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易於理解</a:t>
            </a:r>
            <a:r>
              <a:rPr lang="en-US" altLang="zh-TW" dirty="0" smtClean="0"/>
              <a:t>(intelligible)</a:t>
            </a:r>
          </a:p>
          <a:p>
            <a:pPr lvl="2"/>
            <a:r>
              <a:rPr lang="zh-TW" altLang="en-US" dirty="0" smtClean="0"/>
              <a:t>避免不必要的困難用詞</a:t>
            </a:r>
            <a:endParaRPr lang="en-US" altLang="zh-TW" dirty="0"/>
          </a:p>
          <a:p>
            <a:pPr lvl="2"/>
            <a:r>
              <a:rPr lang="zh-TW" altLang="en-US" dirty="0" smtClean="0"/>
              <a:t>避免不必要的複雜結構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1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如何從</a:t>
            </a:r>
            <a:r>
              <a:rPr lang="zh-TW" altLang="en-US" dirty="0" smtClean="0"/>
              <a:t>語料庫找到</a:t>
            </a:r>
            <a:r>
              <a:rPr lang="zh-TW" altLang="en-US" dirty="0"/>
              <a:t>適合</a:t>
            </a:r>
            <a:r>
              <a:rPr lang="zh-TW" altLang="en-US" dirty="0" smtClean="0"/>
              <a:t>教學的例句</a:t>
            </a:r>
            <a:r>
              <a:rPr lang="zh-TW" altLang="en-US" dirty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4934" y="1687285"/>
            <a:ext cx="4238026" cy="449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常見</a:t>
            </a:r>
            <a:r>
              <a:rPr lang="zh-TW" altLang="en-US" b="1" dirty="0" smtClean="0">
                <a:solidFill>
                  <a:srgbClr val="FFC000"/>
                </a:solidFill>
              </a:rPr>
              <a:t>搭配詞</a:t>
            </a:r>
            <a:r>
              <a:rPr lang="zh-TW" altLang="en-US" dirty="0" smtClean="0"/>
              <a:t>找例句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很</a:t>
            </a:r>
            <a:r>
              <a:rPr lang="en-US" altLang="zh-TW" dirty="0" smtClean="0"/>
              <a:t>/</a:t>
            </a:r>
            <a:r>
              <a:rPr lang="zh-TW" altLang="en-US" dirty="0" smtClean="0"/>
              <a:t>非常 </a:t>
            </a:r>
            <a:r>
              <a:rPr lang="en-US" altLang="zh-TW" dirty="0" smtClean="0"/>
              <a:t>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高興 </a:t>
            </a:r>
            <a:r>
              <a:rPr lang="en-US" altLang="zh-TW" dirty="0" smtClean="0"/>
              <a:t>+ </a:t>
            </a:r>
            <a:r>
              <a:rPr lang="zh-TW" altLang="en-US" dirty="0" smtClean="0"/>
              <a:t>地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覺得 </a:t>
            </a:r>
            <a:r>
              <a:rPr lang="en-US" altLang="zh-TW" dirty="0" smtClean="0"/>
              <a:t>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感到 </a:t>
            </a:r>
            <a:r>
              <a:rPr lang="en-US" altLang="zh-TW" dirty="0" smtClean="0"/>
              <a:t>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羞愧 </a:t>
            </a:r>
            <a:r>
              <a:rPr lang="en-US" altLang="zh-TW" dirty="0" smtClean="0"/>
              <a:t>+ </a:t>
            </a:r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感到 </a:t>
            </a:r>
            <a:r>
              <a:rPr lang="en-US" altLang="zh-TW" dirty="0" smtClean="0"/>
              <a:t>+ </a:t>
            </a:r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使</a:t>
            </a:r>
            <a:r>
              <a:rPr lang="en-US" altLang="zh-TW" dirty="0" smtClean="0"/>
              <a:t>/</a:t>
            </a:r>
            <a:r>
              <a:rPr lang="zh-TW" altLang="en-US" dirty="0"/>
              <a:t>令</a:t>
            </a:r>
            <a:r>
              <a:rPr lang="en-US" altLang="zh-TW" dirty="0" smtClean="0"/>
              <a:t>/</a:t>
            </a:r>
            <a:r>
              <a:rPr lang="zh-TW" altLang="en-US" dirty="0" smtClean="0"/>
              <a:t>讓人 </a:t>
            </a:r>
            <a:r>
              <a:rPr lang="en-US" altLang="zh-TW" dirty="0" smtClean="0"/>
              <a:t>+ </a:t>
            </a:r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811486" y="1687285"/>
            <a:ext cx="4116106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常見</a:t>
            </a:r>
            <a:r>
              <a:rPr lang="zh-TW" altLang="en-US" b="1" dirty="0" smtClean="0">
                <a:solidFill>
                  <a:srgbClr val="00B0F0"/>
                </a:solidFill>
              </a:rPr>
              <a:t>搭配詞性</a:t>
            </a:r>
            <a:r>
              <a:rPr lang="zh-TW" altLang="en-US" dirty="0" smtClean="0"/>
              <a:t>找例句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Dfa</a:t>
            </a:r>
            <a:r>
              <a:rPr lang="en-US" altLang="zh-TW" dirty="0" smtClean="0"/>
              <a:t> 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高興 </a:t>
            </a:r>
            <a:r>
              <a:rPr lang="en-US" altLang="zh-TW" dirty="0" smtClean="0"/>
              <a:t>+ T</a:t>
            </a:r>
          </a:p>
          <a:p>
            <a:pPr lvl="2"/>
            <a:r>
              <a:rPr lang="en-US" altLang="zh-TW" dirty="0" smtClean="0"/>
              <a:t>D</a:t>
            </a:r>
            <a:r>
              <a:rPr lang="zh-TW" altLang="en-US" dirty="0" smtClean="0"/>
              <a:t> </a:t>
            </a:r>
            <a:r>
              <a:rPr lang="en-US" altLang="zh-TW" dirty="0" smtClean="0"/>
              <a:t>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VK</a:t>
            </a:r>
            <a:r>
              <a:rPr lang="zh-TW" altLang="en-US" dirty="0" smtClean="0"/>
              <a:t> </a:t>
            </a:r>
            <a:r>
              <a:rPr lang="en-US" altLang="zh-TW" dirty="0" smtClean="0"/>
              <a:t>+ </a:t>
            </a:r>
            <a:r>
              <a:rPr lang="zh-TW" altLang="en-US" dirty="0" smtClean="0"/>
              <a:t>高興</a:t>
            </a:r>
            <a:endParaRPr lang="en-US" altLang="zh-TW" dirty="0" smtClean="0"/>
          </a:p>
          <a:p>
            <a:pPr lvl="1"/>
            <a:r>
              <a:rPr lang="zh-TW" altLang="en-US" dirty="0"/>
              <a:t>無地自容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VL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/>
              <a:t>無地自容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VH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/>
              <a:t>無地自容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VK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DE + </a:t>
            </a:r>
            <a:r>
              <a:rPr lang="zh-TW" altLang="en-US" dirty="0" smtClean="0"/>
              <a:t>無地自容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57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61381"/>
            <a:ext cx="7886700" cy="502057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建置應用語料庫及標準體系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字表建置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教學詞表建置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辭典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輔助編輯與研究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近義詞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對比分析法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母語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中介語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母語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翻譯輔助與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翻譯策略研究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翻譯教學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輔助翻譯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語言學研究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0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謝謝！！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6827"/>
          </a:xfrm>
        </p:spPr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16424"/>
            <a:ext cx="7886700" cy="5074023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Atkins</a:t>
            </a:r>
            <a:r>
              <a:rPr lang="en-US" altLang="zh-TW" dirty="0"/>
              <a:t>, B. S., &amp; </a:t>
            </a:r>
            <a:r>
              <a:rPr lang="en-US" altLang="zh-TW" dirty="0" err="1"/>
              <a:t>Rundell</a:t>
            </a:r>
            <a:r>
              <a:rPr lang="en-US" altLang="zh-TW" dirty="0"/>
              <a:t>, M. (2008). </a:t>
            </a:r>
            <a:r>
              <a:rPr lang="en-US" altLang="zh-TW" i="1" dirty="0"/>
              <a:t>The Oxford guide to practical lexicography</a:t>
            </a:r>
            <a:r>
              <a:rPr lang="en-US" altLang="zh-TW" dirty="0"/>
              <a:t>: Oxford University Press.</a:t>
            </a:r>
            <a:endParaRPr lang="zh-TW" altLang="zh-TW" dirty="0"/>
          </a:p>
          <a:p>
            <a:r>
              <a:rPr lang="en-US" altLang="zh-TW" dirty="0"/>
              <a:t>Hsueh-Chao, M. H., &amp; Nation, P. (2000). Unknown vocabulary density and reading comprehension. </a:t>
            </a:r>
            <a:r>
              <a:rPr lang="en-US" altLang="zh-TW" i="1" dirty="0"/>
              <a:t>Reading in a foreign language, 13</a:t>
            </a:r>
            <a:r>
              <a:rPr lang="en-US" altLang="zh-TW" dirty="0"/>
              <a:t>(1), 403-430. </a:t>
            </a:r>
            <a:endParaRPr lang="zh-TW" altLang="zh-TW" dirty="0"/>
          </a:p>
          <a:p>
            <a:r>
              <a:rPr lang="en-US" altLang="zh-TW" dirty="0" err="1"/>
              <a:t>Laufer</a:t>
            </a:r>
            <a:r>
              <a:rPr lang="en-US" altLang="zh-TW" dirty="0"/>
              <a:t>, B. (1989). What percentage of text-lexis is essential for comprehension. </a:t>
            </a:r>
            <a:r>
              <a:rPr lang="en-US" altLang="zh-TW" i="1" dirty="0"/>
              <a:t>Special language: From humans thinking to thinking machines, 316323</a:t>
            </a:r>
            <a:r>
              <a:rPr lang="en-US" altLang="zh-TW" dirty="0"/>
              <a:t>. </a:t>
            </a:r>
            <a:endParaRPr lang="zh-TW" altLang="zh-TW" dirty="0"/>
          </a:p>
          <a:p>
            <a:r>
              <a:rPr lang="en-US" altLang="zh-TW" dirty="0"/>
              <a:t>Li, C. N., &amp; Thompson, S. A.</a:t>
            </a:r>
            <a:r>
              <a:rPr lang="zh-TW" altLang="zh-TW" dirty="0"/>
              <a:t>（</a:t>
            </a:r>
            <a:r>
              <a:rPr lang="en-US" altLang="zh-TW" dirty="0"/>
              <a:t>1989</a:t>
            </a:r>
            <a:r>
              <a:rPr lang="zh-TW" altLang="zh-TW" dirty="0"/>
              <a:t>）。</a:t>
            </a:r>
            <a:r>
              <a:rPr lang="en-US" altLang="zh-TW" b="1" dirty="0"/>
              <a:t>Mandarin Chinese: A functional reference grammar</a:t>
            </a:r>
            <a:r>
              <a:rPr lang="zh-TW" altLang="zh-TW" dirty="0"/>
              <a:t>）：</a:t>
            </a:r>
            <a:r>
              <a:rPr lang="en-US" altLang="zh-TW" dirty="0" err="1"/>
              <a:t>Univ</a:t>
            </a:r>
            <a:r>
              <a:rPr lang="en-US" altLang="zh-TW" dirty="0"/>
              <a:t> of California Press</a:t>
            </a:r>
            <a:r>
              <a:rPr lang="zh-TW" altLang="zh-TW" dirty="0"/>
              <a:t>。</a:t>
            </a:r>
          </a:p>
          <a:p>
            <a:r>
              <a:rPr lang="en-US" altLang="zh-TW" dirty="0"/>
              <a:t>Nation, I. S. (2001). </a:t>
            </a:r>
            <a:r>
              <a:rPr lang="en-US" altLang="zh-TW" i="1" dirty="0"/>
              <a:t>Learning vocabulary in another language</a:t>
            </a:r>
            <a:r>
              <a:rPr lang="en-US" altLang="zh-TW" dirty="0"/>
              <a:t>: Ernst </a:t>
            </a:r>
            <a:r>
              <a:rPr lang="en-US" altLang="zh-TW" dirty="0" err="1"/>
              <a:t>Klett</a:t>
            </a:r>
            <a:r>
              <a:rPr lang="en-US" altLang="zh-TW" dirty="0"/>
              <a:t> </a:t>
            </a:r>
            <a:r>
              <a:rPr lang="en-US" altLang="zh-TW" dirty="0" err="1"/>
              <a:t>Sprachen</a:t>
            </a:r>
            <a:r>
              <a:rPr lang="en-US" altLang="zh-TW" dirty="0"/>
              <a:t>.</a:t>
            </a:r>
            <a:endParaRPr lang="zh-TW" altLang="zh-TW" dirty="0"/>
          </a:p>
          <a:p>
            <a:r>
              <a:rPr lang="zh-TW" altLang="zh-TW" dirty="0"/>
              <a:t>王力（</a:t>
            </a:r>
            <a:r>
              <a:rPr lang="en-US" altLang="zh-TW" dirty="0"/>
              <a:t>1989</a:t>
            </a:r>
            <a:r>
              <a:rPr lang="zh-TW" altLang="zh-TW" dirty="0"/>
              <a:t>）。</a:t>
            </a:r>
            <a:r>
              <a:rPr lang="zh-TW" altLang="zh-TW" b="1" dirty="0"/>
              <a:t>汉语语法史</a:t>
            </a:r>
            <a:r>
              <a:rPr lang="zh-TW" altLang="zh-TW" dirty="0"/>
              <a:t>）：商務印書館。</a:t>
            </a:r>
          </a:p>
          <a:p>
            <a:r>
              <a:rPr lang="zh-TW" altLang="zh-TW" dirty="0"/>
              <a:t>吕叔湘</a:t>
            </a:r>
            <a:r>
              <a:rPr lang="en-US" altLang="zh-TW" dirty="0"/>
              <a:t>. (1963). </a:t>
            </a:r>
            <a:r>
              <a:rPr lang="zh-TW" altLang="zh-TW" dirty="0"/>
              <a:t>现代汉语单双音节问题初探</a:t>
            </a:r>
            <a:r>
              <a:rPr lang="en-US" altLang="zh-TW" dirty="0"/>
              <a:t>. </a:t>
            </a:r>
            <a:r>
              <a:rPr lang="zh-TW" altLang="zh-TW" i="1" dirty="0"/>
              <a:t>中国语文</a:t>
            </a:r>
            <a:r>
              <a:rPr lang="en-US" altLang="zh-TW" dirty="0"/>
              <a:t>(1), 10-22. </a:t>
            </a:r>
            <a:endParaRPr lang="zh-TW" altLang="zh-TW" dirty="0"/>
          </a:p>
          <a:p>
            <a:r>
              <a:rPr lang="zh-TW" altLang="zh-TW" dirty="0"/>
              <a:t>莊德明（</a:t>
            </a:r>
            <a:r>
              <a:rPr lang="en-US" altLang="zh-TW" dirty="0"/>
              <a:t>2007</a:t>
            </a:r>
            <a:r>
              <a:rPr lang="zh-TW" altLang="zh-TW" dirty="0"/>
              <a:t>）。</a:t>
            </a:r>
            <a:r>
              <a:rPr lang="zh-TW" altLang="zh-TW" b="1" dirty="0"/>
              <a:t>漢字數位化的困境及因應：談如何建立漢字構形資料 庫</a:t>
            </a:r>
            <a:r>
              <a:rPr lang="zh-TW" altLang="zh-TW" dirty="0"/>
              <a:t>。「第五屆兩岸三院資訊交流與數位資源共享研討會」發表之論文， 台北。</a:t>
            </a:r>
            <a:r>
              <a:rPr lang="en-US" altLang="zh-TW" dirty="0"/>
              <a:t>  </a:t>
            </a:r>
            <a:endParaRPr lang="zh-TW" altLang="zh-TW" dirty="0"/>
          </a:p>
          <a:p>
            <a:r>
              <a:rPr lang="zh-TW" altLang="zh-TW" dirty="0"/>
              <a:t>陳俊光（</a:t>
            </a:r>
            <a:r>
              <a:rPr lang="en-US" altLang="zh-TW" dirty="0"/>
              <a:t>2007</a:t>
            </a:r>
            <a:r>
              <a:rPr lang="zh-TW" altLang="zh-TW" dirty="0"/>
              <a:t>）。</a:t>
            </a:r>
            <a:r>
              <a:rPr lang="zh-TW" altLang="zh-TW" b="1" dirty="0"/>
              <a:t>對比分析與教學應用</a:t>
            </a:r>
            <a:r>
              <a:rPr lang="zh-TW" altLang="zh-TW" dirty="0"/>
              <a:t>）：文鶴出版有限公司。</a:t>
            </a:r>
          </a:p>
          <a:p>
            <a:r>
              <a:rPr lang="zh-TW" altLang="zh-TW" dirty="0"/>
              <a:t>黃居仁</a:t>
            </a:r>
            <a:r>
              <a:rPr lang="en-US" altLang="zh-TW" dirty="0"/>
              <a:t>, </a:t>
            </a:r>
            <a:r>
              <a:rPr lang="zh-TW" altLang="zh-TW" dirty="0"/>
              <a:t>陳克健</a:t>
            </a:r>
            <a:r>
              <a:rPr lang="en-US" altLang="zh-TW" dirty="0"/>
              <a:t>, </a:t>
            </a:r>
            <a:r>
              <a:rPr lang="zh-TW" altLang="zh-TW" dirty="0"/>
              <a:t>陳鳳儀</a:t>
            </a:r>
            <a:r>
              <a:rPr lang="en-US" altLang="zh-TW" dirty="0"/>
              <a:t>, </a:t>
            </a:r>
            <a:r>
              <a:rPr lang="zh-TW" altLang="zh-TW" dirty="0"/>
              <a:t>魏文真</a:t>
            </a:r>
            <a:r>
              <a:rPr lang="en-US" altLang="zh-TW" dirty="0"/>
              <a:t>, &amp; </a:t>
            </a:r>
            <a:r>
              <a:rPr lang="zh-TW" altLang="zh-TW" dirty="0"/>
              <a:t>張麗麗（</a:t>
            </a:r>
            <a:r>
              <a:rPr lang="en-US" altLang="zh-TW" dirty="0"/>
              <a:t>1997</a:t>
            </a:r>
            <a:r>
              <a:rPr lang="zh-TW" altLang="zh-TW" dirty="0"/>
              <a:t>）。《 資訊處理用中文分詞規範》 設計理念及規範內容。</a:t>
            </a:r>
            <a:r>
              <a:rPr lang="zh-TW" altLang="zh-TW" b="1" dirty="0"/>
              <a:t>語言文字應用，</a:t>
            </a:r>
            <a:r>
              <a:rPr lang="zh-TW" altLang="zh-TW" dirty="0"/>
              <a:t> </a:t>
            </a:r>
            <a:r>
              <a:rPr lang="en-US" altLang="zh-TW" b="1" dirty="0"/>
              <a:t>1997</a:t>
            </a:r>
            <a:r>
              <a:rPr lang="zh-TW" altLang="zh-TW" dirty="0"/>
              <a:t>（</a:t>
            </a:r>
            <a:r>
              <a:rPr lang="en-US" altLang="zh-TW" dirty="0"/>
              <a:t>1</a:t>
            </a:r>
            <a:r>
              <a:rPr lang="zh-TW" altLang="zh-TW" dirty="0"/>
              <a:t>），頁</a:t>
            </a:r>
            <a:r>
              <a:rPr lang="en-US" altLang="zh-TW" dirty="0"/>
              <a:t> 92-100</a:t>
            </a:r>
            <a:r>
              <a:rPr lang="zh-TW" altLang="zh-TW" dirty="0"/>
              <a:t>。</a:t>
            </a:r>
            <a:r>
              <a:rPr lang="en-US" altLang="zh-TW" dirty="0"/>
              <a:t> </a:t>
            </a:r>
            <a:endParaRPr lang="zh-TW" altLang="zh-TW" dirty="0"/>
          </a:p>
          <a:p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216282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r>
              <a:rPr lang="zh-TW" altLang="zh-TW" dirty="0"/>
              <a:t>套整合應用系統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92796"/>
              </p:ext>
            </p:extLst>
          </p:nvPr>
        </p:nvGraphicFramePr>
        <p:xfrm>
          <a:off x="715991" y="1682146"/>
          <a:ext cx="8100206" cy="471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51"/>
                <a:gridCol w="3536219"/>
                <a:gridCol w="3727836"/>
              </a:tblGrid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網址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中文分詞系統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http://coct.naer.edu.tw/Segmentor/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國教院索引典系統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http://coct.naer.edu.tw/cqpweb/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華英雙語索引典系統（將導入</a:t>
                      </a:r>
                      <a:r>
                        <a:rPr lang="en-US" sz="1800" kern="0">
                          <a:effectLst/>
                        </a:rPr>
                        <a:t>AI</a:t>
                      </a:r>
                      <a:r>
                        <a:rPr lang="zh-TW" sz="1800" kern="0">
                          <a:effectLst/>
                        </a:rPr>
                        <a:t>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http://coct.naer.edu.tw/bc/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華語中介語索引典系統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http://coct.naer.edu.tw/cqpweb/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語義場關聯詞查詢系統（應用</a:t>
                      </a:r>
                      <a:r>
                        <a:rPr lang="en-US" sz="1800" kern="0">
                          <a:effectLst/>
                        </a:rPr>
                        <a:t>AI</a:t>
                      </a:r>
                      <a:r>
                        <a:rPr lang="zh-TW" sz="1800" kern="0">
                          <a:effectLst/>
                        </a:rPr>
                        <a:t>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http://coct.naer.edu.tw/word2vec/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教材分級檢索系統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http://coct.naer.edu.tw/cqpweb/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例句編輯輔助系統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http://coct.naer.edu.tw/sentedit/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語料庫覆蓋率統計系統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http://coct.naer.edu.tw/tools/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作文錯別字自動批改系統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http://coct.naer.edu.tw/spcheck/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漢字分級標準檢索系統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http://coct.naer.edu.tw/standsys/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詞語分級標準檢索系統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http://coct.naer.edu.tw/standsys/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3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語法點分級標準檢索系統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http://coct.naer.edu.tw/standsys/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3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貮、教學字表建置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5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052735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莊德明 </a:t>
            </a:r>
            <a:r>
              <a:rPr lang="en-US" altLang="zh-TW" sz="2400" dirty="0" smtClean="0"/>
              <a:t>2007)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現行漢字是由各個歷史時期的漢字發展積澱而成。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它的總體數量、單字筆畫、結構、讀音以及體勢都在不斷變化。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從現存的主要字書來看，漢字的總數在不斷地增多。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漢字總共有</a:t>
            </a:r>
            <a:r>
              <a:rPr lang="zh-TW" altLang="en-US" dirty="0" smtClean="0"/>
              <a:t>多少個？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8184324"/>
              </p:ext>
            </p:extLst>
          </p:nvPr>
        </p:nvGraphicFramePr>
        <p:xfrm>
          <a:off x="577632" y="270892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176"/>
                <a:gridCol w="2808312"/>
                <a:gridCol w="1944216"/>
                <a:gridCol w="1210896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書名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成書時間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年代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作者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收字數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說文解字</a:t>
                      </a:r>
                      <a:r>
                        <a:rPr lang="en-US" altLang="zh-TW" dirty="0" smtClean="0"/>
                        <a:t>》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100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東漢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許慎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9353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玉編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543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南朝 梁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顧野王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22726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廣韻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1011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宋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陳彭年等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26194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集韻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1067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宋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丁度等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53525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字彙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1615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明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梅膺祚等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33179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康熙字典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1716 </a:t>
                      </a:r>
                      <a:r>
                        <a:rPr lang="zh-TW" altLang="en-US" dirty="0" smtClean="0"/>
                        <a:t>年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清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張玉書等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47035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漢語大字典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西元 </a:t>
                      </a:r>
                      <a:r>
                        <a:rPr lang="en-US" altLang="zh-TW" dirty="0" smtClean="0"/>
                        <a:t>1986 </a:t>
                      </a:r>
                      <a:r>
                        <a:rPr lang="zh-TW" altLang="en-US" dirty="0" smtClean="0"/>
                        <a:t>年 － </a:t>
                      </a:r>
                      <a:r>
                        <a:rPr lang="en-US" altLang="zh-TW" dirty="0" smtClean="0"/>
                        <a:t>1990 </a:t>
                      </a:r>
                      <a:r>
                        <a:rPr lang="zh-TW" altLang="en-US" dirty="0" smtClean="0"/>
                        <a:t>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徐中舒等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54678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教育部異體字字典</a:t>
                      </a:r>
                      <a:r>
                        <a:rPr lang="en-US" altLang="zh-TW" dirty="0" smtClean="0"/>
                        <a:t>》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至今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國家教育研究院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&gt; 10</a:t>
                      </a:r>
                      <a:r>
                        <a:rPr lang="zh-TW" altLang="en-US" dirty="0" smtClean="0"/>
                        <a:t>萬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588224" y="6194607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資料來</a:t>
            </a:r>
            <a:r>
              <a:rPr lang="zh-TW" altLang="en-US" sz="1600" dirty="0"/>
              <a:t>源</a:t>
            </a:r>
            <a:r>
              <a:rPr lang="zh-TW" altLang="en-US" sz="1600" dirty="0" smtClean="0"/>
              <a:t>：莊德明，</a:t>
            </a:r>
            <a:r>
              <a:rPr lang="en-US" altLang="zh-TW" sz="1600" dirty="0" smtClean="0"/>
              <a:t>2007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08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漢字要學多少個才夠用？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4958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千字文</a:t>
            </a:r>
            <a:r>
              <a:rPr lang="en-US" altLang="zh-TW" dirty="0"/>
              <a:t>(</a:t>
            </a:r>
            <a:r>
              <a:rPr lang="zh-TW" altLang="en-US" dirty="0"/>
              <a:t>南朝梁周興嗣編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收錄一千</a:t>
            </a:r>
            <a:r>
              <a:rPr lang="zh-TW" altLang="en-US" dirty="0"/>
              <a:t>個不重複的漢字</a:t>
            </a:r>
            <a:r>
              <a:rPr lang="zh-TW" altLang="en-US" dirty="0" smtClean="0"/>
              <a:t>組成</a:t>
            </a:r>
            <a:endParaRPr lang="en-US" altLang="zh-TW" dirty="0"/>
          </a:p>
          <a:p>
            <a:pPr lvl="1"/>
            <a:r>
              <a:rPr lang="zh-TW" altLang="en-US" dirty="0"/>
              <a:t>全篇主題清晰，章句文理一脈相承，層層推進，語言優美，詞​​藻華麗，幾乎是句句引經，字字用</a:t>
            </a:r>
            <a:r>
              <a:rPr lang="zh-TW" altLang="en-US" dirty="0" smtClean="0"/>
              <a:t>典，</a:t>
            </a:r>
            <a:r>
              <a:rPr lang="zh-TW" altLang="en-US" dirty="0"/>
              <a:t>是用來教授兒童基本漢字之重要啓蒙讀物。</a:t>
            </a:r>
            <a:endParaRPr lang="en-US" altLang="zh-TW" dirty="0"/>
          </a:p>
          <a:p>
            <a:r>
              <a:rPr lang="zh-TW" altLang="en-US" dirty="0" smtClean="0"/>
              <a:t>傳入日本</a:t>
            </a:r>
            <a:r>
              <a:rPr lang="zh-TW" altLang="en-US" dirty="0"/>
              <a:t>及</a:t>
            </a:r>
            <a:r>
              <a:rPr lang="zh-TW" altLang="en-US" dirty="0" smtClean="0"/>
              <a:t>朝鮮，對漢字</a:t>
            </a:r>
            <a:r>
              <a:rPr lang="zh-TW" altLang="en-US" dirty="0"/>
              <a:t>教育產生重要的影響</a:t>
            </a:r>
            <a:endParaRPr lang="en-US" altLang="zh-TW" dirty="0"/>
          </a:p>
          <a:p>
            <a:r>
              <a:rPr lang="zh-TW" altLang="en-US" dirty="0" smtClean="0"/>
              <a:t>胡適的批判：</a:t>
            </a:r>
            <a:r>
              <a:rPr lang="en-US" altLang="zh-TW" dirty="0" smtClean="0"/>
              <a:t>《</a:t>
            </a:r>
            <a:r>
              <a:rPr lang="zh-TW" altLang="en-US" dirty="0"/>
              <a:t>胡適日記全集</a:t>
            </a:r>
            <a:r>
              <a:rPr lang="en-US" altLang="zh-TW" dirty="0"/>
              <a:t>》</a:t>
            </a:r>
          </a:p>
          <a:p>
            <a:pPr lvl="1"/>
            <a:r>
              <a:rPr lang="zh-TW" altLang="en-US" dirty="0"/>
              <a:t>又如</a:t>
            </a:r>
            <a:r>
              <a:rPr lang="en-US" altLang="zh-TW" dirty="0"/>
              <a:t>《</a:t>
            </a:r>
            <a:r>
              <a:rPr lang="zh-TW" altLang="en-US" dirty="0"/>
              <a:t>千字文</a:t>
            </a:r>
            <a:r>
              <a:rPr lang="en-US" altLang="zh-TW" dirty="0"/>
              <a:t>》</a:t>
            </a:r>
            <a:r>
              <a:rPr lang="zh-TW" altLang="en-US" dirty="0"/>
              <a:t>上的「天地玄黃，宇宙洪荒」，我從五歲時讀</a:t>
            </a:r>
            <a:r>
              <a:rPr lang="zh-TW" altLang="en-US" dirty="0" smtClean="0"/>
              <a:t>起，</a:t>
            </a:r>
            <a:endParaRPr lang="en-US" altLang="zh-TW" dirty="0"/>
          </a:p>
          <a:p>
            <a:pPr lvl="1"/>
            <a:r>
              <a:rPr lang="zh-TW" altLang="en-US" dirty="0"/>
              <a:t>現在做了十年大學教授，還不懂得這八個字究竟說得是什麼話！所以</a:t>
            </a:r>
            <a:r>
              <a:rPr lang="zh-TW" altLang="en-US" dirty="0" smtClean="0"/>
              <a:t>叫做念</a:t>
            </a:r>
            <a:r>
              <a:rPr lang="zh-TW" altLang="en-US" dirty="0"/>
              <a:t>死</a:t>
            </a:r>
            <a:r>
              <a:rPr lang="zh-TW" altLang="en-US" dirty="0" smtClean="0"/>
              <a:t>書。</a:t>
            </a:r>
            <a:endParaRPr lang="en-US" altLang="zh-TW" dirty="0"/>
          </a:p>
          <a:p>
            <a:r>
              <a:rPr lang="zh-TW" altLang="en-US" dirty="0" smtClean="0"/>
              <a:t>教這一千個字夠不夠用？好不好用？證據？</a:t>
            </a:r>
            <a:endParaRPr lang="en-US" altLang="zh-TW" dirty="0" smtClean="0"/>
          </a:p>
        </p:txBody>
      </p:sp>
      <p:pic>
        <p:nvPicPr>
          <p:cNvPr id="4" name="Picture 2" descr="https://upload.wikimedia.org/wikipedia/commons/e/eb/Han_Ho-Cheonja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885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971" y="2636912"/>
            <a:ext cx="5987008" cy="40939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雄市下午下起大雨，許多較低漥路段或排水不良路段積水嚴重，市議員邱俊憲選區的仁武、大社、大樹、鳥松雨勢都不小，他忙著外出了解災情，看到仁武國道十號高架道路下的澄觀路、鳳仁路口積水約有半個汽車輪胎高，立即拍照錄影傳臉書，提醒用路人繞道，如不得不行經此路段時也要小心通行。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高雄市最近的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小時雨勢大，左營測得累積雨量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56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毫米、大樹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50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毫米、楠梓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48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毫米，邱俊憲知道選區內國十高架道路下有多處易積水路段，立即沿路查看，澄觀路、鳳仁路口附近果然積水最深處有半個輪胎高，立即停車拍照錄影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網。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邱俊憲說，因雨勢大，選區內幾處滯洪池今天下午陸續進水，減少渠道河流積水量。對於積水路段，希望雨停之後能很快退去，但在積水未退時，為免人車發生危險，一面通知水利單位處理，一面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網警示。</a:t>
            </a:r>
            <a:endParaRPr lang="zh-TW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971" y="2636912"/>
            <a:ext cx="5987008" cy="40939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雄市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午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下起大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，許多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較低漥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或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排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水不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良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嚴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重，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市議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員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的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仁武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社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樹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鳥松雨勢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都不小，他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忙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著外出了解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災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情，看到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仁武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國道十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號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架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道路下的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觀路、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鳳仁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路口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有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汽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車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輪胎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高，立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即拍照錄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影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傳臉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書，提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醒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用路人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繞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道，如不得不行經此路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時也要小心通行。</a:t>
            </a:r>
            <a:r>
              <a:rPr lang="en-US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雄市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最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近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的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小時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大，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左營測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得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累積雨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量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56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樹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50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楠梓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48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知道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內國十高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架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道路下有多處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易積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即沿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查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看，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觀路、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鳳仁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路口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附近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果然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水最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深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處有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輪胎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高，立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即停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車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拍照錄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影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。</a:t>
            </a:r>
            <a:r>
              <a:rPr lang="en-US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說，因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大，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內幾處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滯洪池今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天下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午陸續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進水，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減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少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渠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河流積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水量。對於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水路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希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望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雨停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之後能很快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去，但在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未退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時，為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人車發生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危險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，一面通知水利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單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位處理，一面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網警示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。</a:t>
            </a:r>
            <a:endParaRPr lang="zh-TW" altLang="zh-TW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903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語料庫覆蓋率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971" y="2636912"/>
            <a:ext cx="5987008" cy="409391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雄市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午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下起大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，許多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較低漥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或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排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水不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良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嚴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重，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市議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員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的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仁武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社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樹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鳥松雨勢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都不小，他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忙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著外出了解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災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情，看到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仁武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國道十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號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架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道路下的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觀路、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鳳仁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路口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有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汽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車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輪胎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高，立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即拍照錄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影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傳臉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書，提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醒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用路人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繞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道，如不得不行經此路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時也要小心通行。</a:t>
            </a:r>
            <a:r>
              <a:rPr lang="en-US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雄市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最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近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的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小時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大，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左營測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得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累積雨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量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56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、大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樹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50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、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楠梓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48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毫米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知道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內國十高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架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道路下有多處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易積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即沿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查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看，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觀路、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鳳仁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路口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附近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果然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水最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深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處有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輪胎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高，立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即停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車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拍照錄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影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。</a:t>
            </a:r>
            <a:r>
              <a:rPr lang="en-US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邱俊憲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說，因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雨勢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大，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選區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內幾處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滯洪池今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天下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午陸續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進水，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減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少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渠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道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河流積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水量。對於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水路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段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希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望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雨停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之後能很快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去，但在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水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未退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時，為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免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人車發生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危險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，一面通知水利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單</a:t>
            </a:r>
            <a:r>
              <a:rPr lang="zh-TW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位處理，一面</a:t>
            </a:r>
            <a:r>
              <a:rPr lang="en-US" altLang="zh-TW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PO</a:t>
            </a:r>
            <a:r>
              <a:rPr lang="zh-TW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網警示</a:t>
            </a:r>
            <a:r>
              <a:rPr lang="zh-TW" altLang="zh-TW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。</a:t>
            </a:r>
            <a:r>
              <a:rPr lang="en-US" altLang="zh-TW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(</a:t>
            </a:r>
            <a:r>
              <a:rPr lang="zh-TW" altLang="en-US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摘錄自聯合報 </a:t>
            </a:r>
            <a:r>
              <a:rPr lang="en-US" altLang="zh-TW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"/>
              </a:rPr>
              <a:t>2018/6/19)</a:t>
            </a:r>
            <a:endParaRPr lang="zh-TW" altLang="zh-TW" sz="4000" kern="1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1196752"/>
            <a:ext cx="483016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假設某字表收錄 </a:t>
            </a:r>
            <a:r>
              <a:rPr lang="en-US" altLang="zh-TW" sz="2800" dirty="0" smtClean="0">
                <a:solidFill>
                  <a:srgbClr val="0070C0"/>
                </a:solidFill>
              </a:rPr>
              <a:t>300</a:t>
            </a:r>
            <a:r>
              <a:rPr lang="zh-TW" altLang="en-US" sz="2800" dirty="0" smtClean="0">
                <a:solidFill>
                  <a:srgbClr val="0070C0"/>
                </a:solidFill>
              </a:rPr>
              <a:t>個中文字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</a:rPr>
              <a:t>某甲學會這</a:t>
            </a:r>
            <a:r>
              <a:rPr lang="en-US" altLang="zh-TW" sz="2800" dirty="0" smtClean="0">
                <a:solidFill>
                  <a:srgbClr val="0070C0"/>
                </a:solidFill>
              </a:rPr>
              <a:t>300</a:t>
            </a:r>
            <a:r>
              <a:rPr lang="zh-TW" altLang="en-US" sz="2800" dirty="0" smtClean="0">
                <a:solidFill>
                  <a:srgbClr val="0070C0"/>
                </a:solidFill>
              </a:rPr>
              <a:t>個字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2740507916"/>
              </p:ext>
            </p:extLst>
          </p:nvPr>
        </p:nvGraphicFramePr>
        <p:xfrm>
          <a:off x="6300192" y="1916832"/>
          <a:ext cx="261763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300192" y="4683869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語料庫覆蓋率：</a:t>
            </a:r>
            <a:endParaRPr lang="en-US" altLang="zh-TW" sz="2400" b="1" dirty="0" smtClean="0"/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學會一個字表，能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看得懂多少比例的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字。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build="p" animBg="1"/>
      <p:bldGraphic spid="7" grpId="0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2997</Words>
  <Application>Microsoft Office PowerPoint</Application>
  <PresentationFormat>如螢幕大小 (4:3)</PresentationFormat>
  <Paragraphs>529</Paragraphs>
  <Slides>47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華語文語料庫之應用</vt:lpstr>
      <vt:lpstr>壹、建置應用語料庫及標準體系簡介</vt:lpstr>
      <vt:lpstr>PowerPoint 簡報</vt:lpstr>
      <vt:lpstr>建置應用語料庫—華語文語料庫(COCT)</vt:lpstr>
      <vt:lpstr>12套整合應用系統</vt:lpstr>
      <vt:lpstr>貮、教學字表建置</vt:lpstr>
      <vt:lpstr>漢字總共有多少個？</vt:lpstr>
      <vt:lpstr>漢字要學多少個才夠用？</vt:lpstr>
      <vt:lpstr>語料庫覆蓋率</vt:lpstr>
      <vt:lpstr>語料庫覆蓋率工具</vt:lpstr>
      <vt:lpstr>漢字要學多少個才夠用？</vt:lpstr>
      <vt:lpstr>該從哪些字開始教？</vt:lpstr>
      <vt:lpstr>假設性實驗</vt:lpstr>
      <vt:lpstr>字表效率  語料庫覆蓋率</vt:lpstr>
      <vt:lpstr>從語料庫覆蓋率看簡體字</vt:lpstr>
      <vt:lpstr>簡體字可以學比較少字嗎？</vt:lpstr>
      <vt:lpstr>驗證：簡體字可以用更少的字達到覆蓋率</vt:lpstr>
      <vt:lpstr>實驗結果</vt:lpstr>
      <vt:lpstr>小結</vt:lpstr>
      <vt:lpstr>參、教學詞表建置</vt:lpstr>
      <vt:lpstr>中文一共有多少詞？</vt:lpstr>
      <vt:lpstr>詞彙覆蓋率要多少才夠用</vt:lpstr>
      <vt:lpstr>中文要學多少詞才夠用？</vt:lpstr>
      <vt:lpstr>中文詞  vs. 英文詞</vt:lpstr>
      <vt:lpstr>為什麼中英文表覆蓋率差這麼多？</vt:lpstr>
      <vt:lpstr>哪些詞要先教？</vt:lpstr>
      <vt:lpstr>語義場關聯詞系統</vt:lpstr>
      <vt:lpstr>禮貌用語</vt:lpstr>
      <vt:lpstr>找廚房用詞</vt:lpstr>
      <vt:lpstr>索引典系統：頻率比較</vt:lpstr>
      <vt:lpstr>小結</vt:lpstr>
      <vt:lpstr>肆、學習者辭典輔助編輯</vt:lpstr>
      <vt:lpstr>什麼是學習者辭典？</vt:lpstr>
      <vt:lpstr>一般辭典不適合二語學習嗎？</vt:lpstr>
      <vt:lpstr>學習者不能用一般辭典嗎？</vt:lpstr>
      <vt:lpstr>學習者辭典的考量</vt:lpstr>
      <vt:lpstr>假設要編一本華語文辭典….</vt:lpstr>
      <vt:lpstr>參考 CEFR 的A2~B1之間等級</vt:lpstr>
      <vt:lpstr>近義詞的編輯</vt:lpstr>
      <vt:lpstr>從索引典取得搭配詞</vt:lpstr>
      <vt:lpstr>從搭配詞比較近義詞的差異</vt:lpstr>
      <vt:lpstr>從搭配詞比較近義詞的差異</vt:lpstr>
      <vt:lpstr>例句編輯</vt:lpstr>
      <vt:lpstr>如何從語料庫找到適合教學的例句？</vt:lpstr>
      <vt:lpstr>結論</vt:lpstr>
      <vt:lpstr>謝謝！！</vt:lpstr>
      <vt:lpstr>參考文獻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mhbai</cp:lastModifiedBy>
  <cp:revision>403</cp:revision>
  <dcterms:created xsi:type="dcterms:W3CDTF">2015-05-12T09:09:43Z</dcterms:created>
  <dcterms:modified xsi:type="dcterms:W3CDTF">2019-03-09T05:15:25Z</dcterms:modified>
</cp:coreProperties>
</file>